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6" r:id="rId2"/>
    <p:sldId id="256" r:id="rId3"/>
    <p:sldId id="257" r:id="rId4"/>
    <p:sldId id="258" r:id="rId5"/>
    <p:sldId id="259" r:id="rId6"/>
    <p:sldId id="260" r:id="rId7"/>
    <p:sldId id="261" r:id="rId8"/>
    <p:sldId id="262" r:id="rId9"/>
    <p:sldId id="263" r:id="rId10"/>
    <p:sldId id="265" r:id="rId11"/>
    <p:sldId id="264" r:id="rId12"/>
  </p:sldIdLst>
  <p:sldSz cx="14630400" cy="8229600"/>
  <p:notesSz cx="8229600" cy="146304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4" d="100"/>
          <a:sy n="64" d="100"/>
        </p:scale>
        <p:origin x="-468" y="-426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3959A0F8-D4DC-47C8-859D-66C78D672F34}" type="datetimeFigureOut">
              <a:rPr lang="tr-TR" smtClean="0"/>
              <a:t>13.02.2025</a:t>
            </a:fld>
            <a:endParaRPr lang="tr-TR"/>
          </a:p>
        </p:txBody>
      </p:sp>
      <p:sp>
        <p:nvSpPr>
          <p:cNvPr id="4" name="Slayt Görüntüsü Yer Tutucusu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5A281CD8-3865-48BB-B128-FFA943FED574}" type="slidenum">
              <a:rPr lang="tr-TR" smtClean="0"/>
              <a:t>‹#›</a:t>
            </a:fld>
            <a:endParaRPr lang="tr-TR"/>
          </a:p>
        </p:txBody>
      </p:sp>
    </p:spTree>
    <p:extLst>
      <p:ext uri="{BB962C8B-B14F-4D97-AF65-F5344CB8AC3E}">
        <p14:creationId xmlns:p14="http://schemas.microsoft.com/office/powerpoint/2010/main" val="1702710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hyperlink" Target="https://erasmusproje42.wixsite.com/degisimsahnede/d%C3%B6k%C3%BCmanlar" TargetMode="External"/><Relationship Id="rId2" Type="http://schemas.openxmlformats.org/officeDocument/2006/relationships/hyperlink" Target="https://www.youtube.com/watch?v=lMC5kXovtQ8"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
          <p:cNvSpPr/>
          <p:nvPr/>
        </p:nvSpPr>
        <p:spPr>
          <a:xfrm>
            <a:off x="1379617" y="1491917"/>
            <a:ext cx="12304297" cy="4940967"/>
          </a:xfrm>
          <a:prstGeom prst="roundRect">
            <a:avLst>
              <a:gd name="adj" fmla="val 18669"/>
            </a:avLst>
          </a:prstGeom>
          <a:solidFill>
            <a:srgbClr val="F0D4F7"/>
          </a:solidFill>
          <a:ln w="7620">
            <a:solidFill>
              <a:srgbClr val="D6BADD"/>
            </a:solidFill>
            <a:prstDash val="solid"/>
          </a:ln>
        </p:spPr>
        <p:txBody>
          <a:bodyPr/>
          <a:lstStyle/>
          <a:p>
            <a:pPr algn="ctr"/>
            <a:r>
              <a:rPr lang="tr-TR" sz="3000" dirty="0" smtClean="0">
                <a:latin typeface="Arial Black" pitchFamily="34" charset="0"/>
              </a:rPr>
              <a:t>ŞEHİT MUSTAFA ÇUHADAR ORTAOKULU</a:t>
            </a:r>
          </a:p>
          <a:p>
            <a:pPr algn="ctr"/>
            <a:endParaRPr lang="tr-TR" sz="3000" dirty="0" smtClean="0">
              <a:latin typeface="Arial Black" pitchFamily="34" charset="0"/>
            </a:endParaRPr>
          </a:p>
          <a:p>
            <a:pPr algn="ctr"/>
            <a:r>
              <a:rPr lang="tr-TR" sz="3000" dirty="0" smtClean="0">
                <a:latin typeface="Arial Black" pitchFamily="34" charset="0"/>
              </a:rPr>
              <a:t>ERASMUS+ K122-SCH </a:t>
            </a:r>
            <a:r>
              <a:rPr lang="en-US" sz="3000" kern="0" spc="-38" dirty="0" smtClean="0">
                <a:latin typeface="Arial Black" pitchFamily="34" charset="0"/>
                <a:ea typeface="Source Sans Pro" pitchFamily="34" charset="-122"/>
                <a:cs typeface="Source Sans Pro" pitchFamily="34" charset="-120"/>
              </a:rPr>
              <a:t>"FARKINDALIKLA </a:t>
            </a:r>
            <a:r>
              <a:rPr lang="en-US" sz="3000" kern="0" spc="-38" dirty="0">
                <a:latin typeface="Arial Black" pitchFamily="34" charset="0"/>
                <a:ea typeface="Source Sans Pro" pitchFamily="34" charset="-122"/>
                <a:cs typeface="Source Sans Pro" pitchFamily="34" charset="-120"/>
              </a:rPr>
              <a:t>DEĞİŞİM </a:t>
            </a:r>
            <a:r>
              <a:rPr lang="en-US" sz="3000" kern="0" spc="-38" dirty="0" smtClean="0">
                <a:latin typeface="Arial Black" pitchFamily="34" charset="0"/>
                <a:ea typeface="Source Sans Pro" pitchFamily="34" charset="-122"/>
                <a:cs typeface="Source Sans Pro" pitchFamily="34" charset="-120"/>
              </a:rPr>
              <a:t>SAHNEDE </a:t>
            </a:r>
            <a:r>
              <a:rPr lang="en-US" sz="3000" kern="0" spc="-38" dirty="0">
                <a:latin typeface="Arial Black" pitchFamily="34" charset="0"/>
                <a:ea typeface="Source Sans Pro" pitchFamily="34" charset="-122"/>
                <a:cs typeface="Source Sans Pro" pitchFamily="34" charset="-120"/>
              </a:rPr>
              <a:t>"</a:t>
            </a:r>
            <a:endParaRPr lang="tr-TR" sz="3000" kern="0" spc="-38" dirty="0" smtClean="0">
              <a:latin typeface="Arial Black" pitchFamily="34" charset="0"/>
              <a:ea typeface="Source Sans Pro" pitchFamily="34" charset="-122"/>
              <a:cs typeface="Source Sans Pro" pitchFamily="34" charset="-120"/>
            </a:endParaRPr>
          </a:p>
          <a:p>
            <a:pPr algn="ctr"/>
            <a:r>
              <a:rPr lang="en-US" sz="3000" kern="0" spc="-38" dirty="0" smtClean="0">
                <a:latin typeface="Arial Black" pitchFamily="34" charset="0"/>
                <a:ea typeface="Source Sans Pro" pitchFamily="34" charset="-122"/>
                <a:cs typeface="Source Sans Pro" pitchFamily="34" charset="-120"/>
              </a:rPr>
              <a:t> </a:t>
            </a:r>
            <a:endParaRPr lang="tr-TR" sz="3000" kern="0" spc="-38" dirty="0" smtClean="0">
              <a:latin typeface="Arial Black" pitchFamily="34" charset="0"/>
              <a:ea typeface="Source Sans Pro" pitchFamily="34" charset="-122"/>
              <a:cs typeface="Source Sans Pro" pitchFamily="34" charset="-120"/>
            </a:endParaRPr>
          </a:p>
          <a:p>
            <a:pPr algn="ctr"/>
            <a:r>
              <a:rPr lang="tr-TR" sz="3000" kern="0" spc="-38" dirty="0" smtClean="0">
                <a:latin typeface="Arial Black" pitchFamily="34" charset="0"/>
                <a:ea typeface="Source Sans Pro" pitchFamily="34" charset="-122"/>
                <a:cs typeface="Source Sans Pro" pitchFamily="34" charset="-120"/>
              </a:rPr>
              <a:t>PROJESİ ÇERÇEVESİNDE İTALYA HAREKETLİLİĞİ SONRASI</a:t>
            </a:r>
          </a:p>
          <a:p>
            <a:pPr algn="ctr"/>
            <a:endParaRPr lang="tr-TR" sz="3000" kern="0" spc="-38" dirty="0">
              <a:latin typeface="Arial Black" pitchFamily="34" charset="0"/>
              <a:ea typeface="Source Sans Pro" pitchFamily="34" charset="-122"/>
              <a:cs typeface="Source Sans Pro" pitchFamily="34" charset="-120"/>
            </a:endParaRPr>
          </a:p>
          <a:p>
            <a:pPr algn="ctr"/>
            <a:r>
              <a:rPr lang="tr-TR" sz="3000" kern="0" spc="-38" dirty="0" smtClean="0">
                <a:latin typeface="Arial Black" pitchFamily="34" charset="0"/>
                <a:ea typeface="Source Sans Pro" pitchFamily="34" charset="-122"/>
                <a:cs typeface="Source Sans Pro" pitchFamily="34" charset="-120"/>
              </a:rPr>
              <a:t> BİLGİLENDİRME </a:t>
            </a:r>
            <a:r>
              <a:rPr lang="tr-TR" sz="3000" dirty="0" smtClean="0">
                <a:latin typeface="Arial Black" pitchFamily="34" charset="0"/>
              </a:rPr>
              <a:t> SUNUSU</a:t>
            </a:r>
            <a:endParaRPr lang="tr-TR" sz="3000" dirty="0">
              <a:latin typeface="Arial Black" pitchFamily="34" charset="0"/>
            </a:endParaRPr>
          </a:p>
        </p:txBody>
      </p:sp>
      <p:sp>
        <p:nvSpPr>
          <p:cNvPr id="3" name="Shape 8"/>
          <p:cNvSpPr/>
          <p:nvPr/>
        </p:nvSpPr>
        <p:spPr>
          <a:xfrm>
            <a:off x="0" y="0"/>
            <a:ext cx="4190504" cy="523994"/>
          </a:xfrm>
          <a:prstGeom prst="roundRect">
            <a:avLst>
              <a:gd name="adj" fmla="val 18669"/>
            </a:avLst>
          </a:prstGeom>
          <a:solidFill>
            <a:srgbClr val="F0D4F7"/>
          </a:solidFill>
          <a:ln w="7620">
            <a:solidFill>
              <a:srgbClr val="D6BADD"/>
            </a:solidFill>
            <a:prstDash val="solid"/>
          </a:ln>
        </p:spPr>
      </p:sp>
      <p:sp>
        <p:nvSpPr>
          <p:cNvPr id="4" name="Shape 8"/>
          <p:cNvSpPr/>
          <p:nvPr/>
        </p:nvSpPr>
        <p:spPr>
          <a:xfrm>
            <a:off x="10439896" y="7705606"/>
            <a:ext cx="4190504" cy="523994"/>
          </a:xfrm>
          <a:prstGeom prst="roundRect">
            <a:avLst>
              <a:gd name="adj" fmla="val 18669"/>
            </a:avLst>
          </a:prstGeom>
          <a:solidFill>
            <a:srgbClr val="F0D4F7"/>
          </a:solidFill>
          <a:ln w="7620">
            <a:solidFill>
              <a:srgbClr val="D6BADD"/>
            </a:solidFill>
            <a:prstDash val="solid"/>
          </a:ln>
        </p:spPr>
      </p:sp>
    </p:spTree>
    <p:extLst>
      <p:ext uri="{BB962C8B-B14F-4D97-AF65-F5344CB8AC3E}">
        <p14:creationId xmlns:p14="http://schemas.microsoft.com/office/powerpoint/2010/main" val="344622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
          <p:cNvSpPr/>
          <p:nvPr/>
        </p:nvSpPr>
        <p:spPr>
          <a:xfrm>
            <a:off x="705542" y="1171074"/>
            <a:ext cx="13379114" cy="2406315"/>
          </a:xfrm>
          <a:prstGeom prst="roundRect">
            <a:avLst>
              <a:gd name="adj" fmla="val 18669"/>
            </a:avLst>
          </a:prstGeom>
          <a:solidFill>
            <a:srgbClr val="F0D4F7"/>
          </a:solidFill>
          <a:ln w="7620">
            <a:solidFill>
              <a:srgbClr val="D6BADD"/>
            </a:solidFill>
            <a:prstDash val="solid"/>
          </a:ln>
        </p:spPr>
        <p:txBody>
          <a:bodyPr/>
          <a:lstStyle/>
          <a:p>
            <a:pPr marL="285750" indent="-285750" algn="ctr">
              <a:buFont typeface="Wingdings" pitchFamily="2" charset="2"/>
              <a:buChar char="Ø"/>
            </a:pPr>
            <a:r>
              <a:rPr lang="tr-TR" sz="2500" dirty="0" err="1" smtClean="0"/>
              <a:t>Erasmus</a:t>
            </a:r>
            <a:r>
              <a:rPr lang="tr-TR" sz="2500" dirty="0" smtClean="0"/>
              <a:t>+ K122-SCH </a:t>
            </a:r>
            <a:r>
              <a:rPr lang="en-US" sz="2500" kern="0" spc="-38" dirty="0" smtClean="0">
                <a:ea typeface="Source Sans Pro" pitchFamily="34" charset="-122"/>
                <a:cs typeface="Source Sans Pro" pitchFamily="34" charset="-120"/>
              </a:rPr>
              <a:t>"</a:t>
            </a:r>
            <a:r>
              <a:rPr lang="en-US" sz="2500" kern="0" spc="-38" dirty="0" err="1" smtClean="0">
                <a:ea typeface="Source Sans Pro" pitchFamily="34" charset="-122"/>
                <a:cs typeface="Source Sans Pro" pitchFamily="34" charset="-120"/>
              </a:rPr>
              <a:t>Farkındalıkla</a:t>
            </a:r>
            <a:r>
              <a:rPr lang="en-US" sz="2500" kern="0" spc="-38" dirty="0" smtClean="0">
                <a:ea typeface="Source Sans Pro" pitchFamily="34" charset="-122"/>
                <a:cs typeface="Source Sans Pro" pitchFamily="34" charset="-120"/>
              </a:rPr>
              <a:t> </a:t>
            </a:r>
            <a:r>
              <a:rPr lang="en-US" sz="2500" kern="0" spc="-38" dirty="0" err="1" smtClean="0">
                <a:ea typeface="Source Sans Pro" pitchFamily="34" charset="-122"/>
                <a:cs typeface="Source Sans Pro" pitchFamily="34" charset="-120"/>
              </a:rPr>
              <a:t>Değişim</a:t>
            </a:r>
            <a:r>
              <a:rPr lang="en-US" sz="2500" kern="0" spc="-38" dirty="0" smtClean="0">
                <a:ea typeface="Source Sans Pro" pitchFamily="34" charset="-122"/>
                <a:cs typeface="Source Sans Pro" pitchFamily="34" charset="-120"/>
              </a:rPr>
              <a:t> </a:t>
            </a:r>
            <a:r>
              <a:rPr lang="en-US" sz="2500" kern="0" spc="-38" dirty="0" err="1" smtClean="0">
                <a:ea typeface="Source Sans Pro" pitchFamily="34" charset="-122"/>
                <a:cs typeface="Source Sans Pro" pitchFamily="34" charset="-120"/>
              </a:rPr>
              <a:t>Sahnede</a:t>
            </a:r>
            <a:r>
              <a:rPr lang="en-US" sz="2500" kern="0" spc="-38" dirty="0">
                <a:ea typeface="Source Sans Pro" pitchFamily="34" charset="-122"/>
                <a:cs typeface="Source Sans Pro" pitchFamily="34" charset="-120"/>
              </a:rPr>
              <a:t> </a:t>
            </a:r>
            <a:r>
              <a:rPr lang="en-US" sz="2500" kern="0" spc="-38" dirty="0" smtClean="0">
                <a:ea typeface="Source Sans Pro" pitchFamily="34" charset="-122"/>
                <a:cs typeface="Source Sans Pro" pitchFamily="34" charset="-120"/>
              </a:rPr>
              <a:t>"</a:t>
            </a:r>
            <a:r>
              <a:rPr lang="tr-TR" sz="2500" kern="0" spc="-38" dirty="0" smtClean="0">
                <a:ea typeface="Source Sans Pro" pitchFamily="34" charset="-122"/>
                <a:cs typeface="Source Sans Pro" pitchFamily="34" charset="-120"/>
              </a:rPr>
              <a:t>  projesi İtalya hareketliliği sonunda, Şehit Mustafa Çuhadar Ortaokulu proje içeriği ile Konya’nın yerel basın haberlerinde yer almıştır.</a:t>
            </a:r>
          </a:p>
          <a:p>
            <a:pPr algn="ctr"/>
            <a:endParaRPr lang="tr-TR" sz="2500" kern="0" spc="-38" dirty="0" smtClean="0">
              <a:ea typeface="Source Sans Pro" pitchFamily="34" charset="-122"/>
              <a:cs typeface="Source Sans Pro" pitchFamily="34" charset="-120"/>
            </a:endParaRPr>
          </a:p>
          <a:p>
            <a:pPr marL="285750" indent="-285750" algn="ctr">
              <a:buFont typeface="Wingdings" pitchFamily="2" charset="2"/>
              <a:buChar char="Ø"/>
            </a:pPr>
            <a:r>
              <a:rPr lang="tr-TR" sz="2500" kern="0" spc="-38" dirty="0" smtClean="0">
                <a:ea typeface="Source Sans Pro" pitchFamily="34" charset="-122"/>
                <a:cs typeface="Source Sans Pro" pitchFamily="34" charset="-120"/>
              </a:rPr>
              <a:t>Proje ekibi  tarafından İtalya hareketliliği </a:t>
            </a:r>
            <a:r>
              <a:rPr lang="en-US" sz="2500" kern="0" spc="-38" dirty="0">
                <a:ea typeface="Source Sans Pro" pitchFamily="34" charset="-122"/>
                <a:cs typeface="Source Sans Pro" pitchFamily="34" charset="-120"/>
              </a:rPr>
              <a:t>" </a:t>
            </a:r>
            <a:r>
              <a:rPr lang="tr-TR" sz="2500" kern="0" spc="-38" dirty="0" smtClean="0">
                <a:ea typeface="Source Sans Pro" pitchFamily="34" charset="-122"/>
                <a:cs typeface="Source Sans Pro" pitchFamily="34" charset="-120"/>
              </a:rPr>
              <a:t>School </a:t>
            </a:r>
            <a:r>
              <a:rPr lang="tr-TR" sz="2500" kern="0" spc="-38" dirty="0" err="1" smtClean="0">
                <a:ea typeface="Source Sans Pro" pitchFamily="34" charset="-122"/>
                <a:cs typeface="Source Sans Pro" pitchFamily="34" charset="-120"/>
              </a:rPr>
              <a:t>Bullying</a:t>
            </a:r>
            <a:r>
              <a:rPr lang="tr-TR" sz="2500" kern="0" spc="-38" dirty="0" smtClean="0">
                <a:ea typeface="Source Sans Pro" pitchFamily="34" charset="-122"/>
                <a:cs typeface="Source Sans Pro" pitchFamily="34" charset="-120"/>
              </a:rPr>
              <a:t> </a:t>
            </a:r>
            <a:r>
              <a:rPr lang="tr-TR" sz="2500" kern="0" spc="-38" dirty="0" err="1" smtClean="0">
                <a:ea typeface="Source Sans Pro" pitchFamily="34" charset="-122"/>
                <a:cs typeface="Source Sans Pro" pitchFamily="34" charset="-120"/>
              </a:rPr>
              <a:t>Prevention</a:t>
            </a:r>
            <a:r>
              <a:rPr lang="en-US" sz="2500" kern="0" spc="-38" dirty="0">
                <a:ea typeface="Source Sans Pro" pitchFamily="34" charset="-122"/>
                <a:cs typeface="Source Sans Pro" pitchFamily="34" charset="-120"/>
              </a:rPr>
              <a:t> "</a:t>
            </a:r>
            <a:r>
              <a:rPr lang="tr-TR" sz="2500" kern="0" spc="-38" dirty="0" smtClean="0">
                <a:ea typeface="Source Sans Pro" pitchFamily="34" charset="-122"/>
                <a:cs typeface="Source Sans Pro" pitchFamily="34" charset="-120"/>
              </a:rPr>
              <a:t> kursu sonunda Şehit Mustafa Çuhadar Ortaokulu öğretmenlerine kurs içeriği hakkında bilgilendirme sunusu yapılmıştır.</a:t>
            </a:r>
          </a:p>
          <a:p>
            <a:pPr algn="ctr"/>
            <a:r>
              <a:rPr lang="tr-TR" sz="2500" kern="0" spc="-38" dirty="0" smtClean="0">
                <a:ea typeface="Source Sans Pro" pitchFamily="34" charset="-122"/>
                <a:cs typeface="Source Sans Pro" pitchFamily="34" charset="-120"/>
              </a:rPr>
              <a:t>      </a:t>
            </a:r>
          </a:p>
        </p:txBody>
      </p:sp>
      <p:sp>
        <p:nvSpPr>
          <p:cNvPr id="3" name="Dikdörtgen 2"/>
          <p:cNvSpPr/>
          <p:nvPr/>
        </p:nvSpPr>
        <p:spPr>
          <a:xfrm>
            <a:off x="4501711" y="256492"/>
            <a:ext cx="5786777" cy="769441"/>
          </a:xfrm>
          <a:prstGeom prst="rect">
            <a:avLst/>
          </a:prstGeom>
        </p:spPr>
        <p:txBody>
          <a:bodyPr wrap="none">
            <a:spAutoFit/>
          </a:bodyPr>
          <a:lstStyle/>
          <a:p>
            <a:pPr algn="ctr"/>
            <a:r>
              <a:rPr lang="tr-TR" sz="4400" dirty="0">
                <a:latin typeface="Arial Black" pitchFamily="34" charset="0"/>
              </a:rPr>
              <a:t>YAYGINLAŞTIRMA</a:t>
            </a:r>
            <a:endParaRPr lang="tr-TR" sz="4400" dirty="0">
              <a:latin typeface="Arial Black" pitchFamily="34" charset="0"/>
            </a:endParaRPr>
          </a:p>
        </p:txBody>
      </p:sp>
      <p:pic>
        <p:nvPicPr>
          <p:cNvPr id="6146" name="Picture 2" descr="C:\Users\Rehberlik\Downloads\WhatsApp Image 2025-02-13 at 21.34.02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3067"/>
            <a:ext cx="1618938" cy="220345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Rehberlik\Downloads\WhatsApp Image 2025-02-13 at 21.34.02 (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688751"/>
            <a:ext cx="2596733" cy="25408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Rehberlik\Downloads\WhatsApp Image 2025-02-13 at 21.34.02 (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970" y="3545882"/>
            <a:ext cx="2085280" cy="222106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Rehberlik\Downloads\WhatsApp Image 2025-02-13 at 21.34.0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0630" y="5805645"/>
            <a:ext cx="2715633" cy="24239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Rehberlik\Downloads\WhatsApp Image 2025-02-13 at 21.34.03 (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249" y="3577389"/>
            <a:ext cx="2017767" cy="2120437"/>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Rehberlik\Downloads\WhatsApp Image 2025-02-13 at 21.34.03 (2).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3855" y="5962142"/>
            <a:ext cx="1483651" cy="22841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Rehberlik\Downloads\WhatsApp Image 2025-02-13 at 21.34.03.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6263" y="3577388"/>
            <a:ext cx="1898836" cy="2296185"/>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Rehberlik\Downloads\WhatsApp Image 2025-02-13 at 21.34.04.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5099" y="3694736"/>
            <a:ext cx="2777536" cy="453486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Rehberlik\Desktop\İtalya okul\Yeni klasör (2)\WhatsApp Image 2025-02-13 at 08.35.37.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2635" y="3694736"/>
            <a:ext cx="4457765" cy="455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577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
          <p:cNvSpPr/>
          <p:nvPr/>
        </p:nvSpPr>
        <p:spPr>
          <a:xfrm>
            <a:off x="750464" y="1851077"/>
            <a:ext cx="13366588" cy="4068460"/>
          </a:xfrm>
          <a:prstGeom prst="roundRect">
            <a:avLst>
              <a:gd name="adj" fmla="val 18669"/>
            </a:avLst>
          </a:prstGeom>
          <a:solidFill>
            <a:srgbClr val="F0D4F7"/>
          </a:solidFill>
          <a:ln w="7620">
            <a:solidFill>
              <a:srgbClr val="D6BADD"/>
            </a:solidFill>
            <a:prstDash val="solid"/>
          </a:ln>
        </p:spPr>
        <p:txBody>
          <a:bodyPr/>
          <a:lstStyle/>
          <a:p>
            <a:pPr marL="457200" indent="-457200" algn="ctr">
              <a:buFont typeface="Wingdings" pitchFamily="2" charset="2"/>
              <a:buChar char="Ø"/>
            </a:pPr>
            <a:r>
              <a:rPr lang="en-US" sz="2800" kern="0" spc="-38" dirty="0" err="1" smtClean="0">
                <a:solidFill>
                  <a:srgbClr val="272525"/>
                </a:solidFill>
                <a:latin typeface="Source Sans Pro" pitchFamily="34" charset="0"/>
                <a:ea typeface="Source Sans Pro" pitchFamily="34" charset="-122"/>
                <a:cs typeface="Source Sans Pro" pitchFamily="34" charset="-120"/>
              </a:rPr>
              <a:t>Tüm</a:t>
            </a:r>
            <a:r>
              <a:rPr lang="en-US" sz="2800" kern="0" spc="-38" dirty="0" smtClean="0">
                <a:solidFill>
                  <a:srgbClr val="272525"/>
                </a:solidFill>
                <a:latin typeface="Source Sans Pro" pitchFamily="34" charset="0"/>
                <a:ea typeface="Source Sans Pro" pitchFamily="34" charset="-122"/>
                <a:cs typeface="Source Sans Pro" pitchFamily="34" charset="-120"/>
              </a:rPr>
              <a:t> </a:t>
            </a:r>
            <a:r>
              <a:rPr lang="en-US" sz="2800" kern="0" spc="-38" dirty="0" err="1" smtClean="0">
                <a:solidFill>
                  <a:srgbClr val="272525"/>
                </a:solidFill>
                <a:latin typeface="Source Sans Pro" pitchFamily="34" charset="0"/>
                <a:ea typeface="Source Sans Pro" pitchFamily="34" charset="-122"/>
                <a:cs typeface="Source Sans Pro" pitchFamily="34" charset="-120"/>
              </a:rPr>
              <a:t>kurs</a:t>
            </a:r>
            <a:r>
              <a:rPr lang="en-US" sz="2800" kern="0" spc="-38" dirty="0" smtClean="0">
                <a:solidFill>
                  <a:srgbClr val="272525"/>
                </a:solidFill>
                <a:latin typeface="Source Sans Pro" pitchFamily="34" charset="0"/>
                <a:ea typeface="Source Sans Pro" pitchFamily="34" charset="-122"/>
                <a:cs typeface="Source Sans Pro" pitchFamily="34" charset="-120"/>
              </a:rPr>
              <a:t> </a:t>
            </a:r>
            <a:r>
              <a:rPr lang="en-US" sz="2800" kern="0" spc="-38" dirty="0" err="1" smtClean="0">
                <a:solidFill>
                  <a:srgbClr val="272525"/>
                </a:solidFill>
                <a:latin typeface="Source Sans Pro" pitchFamily="34" charset="0"/>
                <a:ea typeface="Source Sans Pro" pitchFamily="34" charset="-122"/>
                <a:cs typeface="Source Sans Pro" pitchFamily="34" charset="-120"/>
              </a:rPr>
              <a:t>dökümanlarına</a:t>
            </a:r>
            <a:r>
              <a:rPr lang="en-US" sz="2800" kern="0" spc="-38" dirty="0" smtClean="0">
                <a:solidFill>
                  <a:srgbClr val="272525"/>
                </a:solidFill>
                <a:latin typeface="Source Sans Pro" pitchFamily="34" charset="0"/>
                <a:ea typeface="Source Sans Pro" pitchFamily="34" charset="-122"/>
                <a:cs typeface="Source Sans Pro" pitchFamily="34" charset="-120"/>
              </a:rPr>
              <a:t> </a:t>
            </a:r>
            <a:r>
              <a:rPr lang="en-US" sz="2800" kern="0" spc="-38" dirty="0" err="1" smtClean="0">
                <a:solidFill>
                  <a:srgbClr val="272525"/>
                </a:solidFill>
                <a:latin typeface="Source Sans Pro" pitchFamily="34" charset="0"/>
                <a:ea typeface="Source Sans Pro" pitchFamily="34" charset="-122"/>
                <a:cs typeface="Source Sans Pro" pitchFamily="34" charset="-120"/>
              </a:rPr>
              <a:t>ve</a:t>
            </a:r>
            <a:r>
              <a:rPr lang="en-US" sz="2800" kern="0" spc="-38" dirty="0" smtClean="0">
                <a:solidFill>
                  <a:srgbClr val="272525"/>
                </a:solidFill>
                <a:latin typeface="Source Sans Pro" pitchFamily="34" charset="0"/>
                <a:ea typeface="Source Sans Pro" pitchFamily="34" charset="-122"/>
                <a:cs typeface="Source Sans Pro" pitchFamily="34" charset="-120"/>
              </a:rPr>
              <a:t> final </a:t>
            </a:r>
            <a:r>
              <a:rPr lang="en-US" sz="2800" kern="0" spc="-38" dirty="0" err="1" smtClean="0">
                <a:solidFill>
                  <a:srgbClr val="272525"/>
                </a:solidFill>
                <a:latin typeface="Source Sans Pro" pitchFamily="34" charset="0"/>
                <a:ea typeface="Source Sans Pro" pitchFamily="34" charset="-122"/>
                <a:cs typeface="Source Sans Pro" pitchFamily="34" charset="-120"/>
              </a:rPr>
              <a:t>tiyatro</a:t>
            </a:r>
            <a:r>
              <a:rPr lang="en-US" sz="2800" kern="0" spc="-38" dirty="0" smtClean="0">
                <a:solidFill>
                  <a:srgbClr val="272525"/>
                </a:solidFill>
                <a:latin typeface="Source Sans Pro" pitchFamily="34" charset="0"/>
                <a:ea typeface="Source Sans Pro" pitchFamily="34" charset="-122"/>
                <a:cs typeface="Source Sans Pro" pitchFamily="34" charset="-120"/>
              </a:rPr>
              <a:t> </a:t>
            </a:r>
            <a:r>
              <a:rPr lang="en-US" sz="2800" kern="0" spc="-38" dirty="0" err="1" smtClean="0">
                <a:solidFill>
                  <a:srgbClr val="272525"/>
                </a:solidFill>
                <a:latin typeface="Source Sans Pro" pitchFamily="34" charset="0"/>
                <a:ea typeface="Source Sans Pro" pitchFamily="34" charset="-122"/>
                <a:cs typeface="Source Sans Pro" pitchFamily="34" charset="-120"/>
              </a:rPr>
              <a:t>oyununa</a:t>
            </a:r>
            <a:r>
              <a:rPr lang="en-US" sz="2800" kern="0" spc="-38" dirty="0" smtClean="0">
                <a:solidFill>
                  <a:srgbClr val="272525"/>
                </a:solidFill>
                <a:latin typeface="Source Sans Pro" pitchFamily="34" charset="0"/>
                <a:ea typeface="Source Sans Pro" pitchFamily="34" charset="-122"/>
                <a:cs typeface="Source Sans Pro" pitchFamily="34" charset="-120"/>
              </a:rPr>
              <a:t> </a:t>
            </a:r>
            <a:r>
              <a:rPr lang="en-US" sz="2800" kern="0" spc="-38" dirty="0" err="1" smtClean="0">
                <a:solidFill>
                  <a:srgbClr val="272525"/>
                </a:solidFill>
                <a:latin typeface="Source Sans Pro" pitchFamily="34" charset="0"/>
                <a:ea typeface="Source Sans Pro" pitchFamily="34" charset="-122"/>
                <a:cs typeface="Source Sans Pro" pitchFamily="34" charset="-120"/>
              </a:rPr>
              <a:t>belirtilen</a:t>
            </a:r>
            <a:r>
              <a:rPr lang="en-US" sz="2800" kern="0" spc="-38" dirty="0" smtClean="0">
                <a:solidFill>
                  <a:srgbClr val="272525"/>
                </a:solidFill>
                <a:latin typeface="Source Sans Pro" pitchFamily="34" charset="0"/>
                <a:ea typeface="Source Sans Pro" pitchFamily="34" charset="-122"/>
                <a:cs typeface="Source Sans Pro" pitchFamily="34" charset="-120"/>
              </a:rPr>
              <a:t> </a:t>
            </a:r>
            <a:r>
              <a:rPr lang="en-US" sz="2800" kern="0" spc="-38" dirty="0" err="1" smtClean="0">
                <a:solidFill>
                  <a:srgbClr val="272525"/>
                </a:solidFill>
                <a:latin typeface="Source Sans Pro" pitchFamily="34" charset="0"/>
                <a:ea typeface="Source Sans Pro" pitchFamily="34" charset="-122"/>
                <a:cs typeface="Source Sans Pro" pitchFamily="34" charset="-120"/>
              </a:rPr>
              <a:t>linklerden</a:t>
            </a:r>
            <a:r>
              <a:rPr lang="en-US" sz="2800" kern="0" spc="-38" dirty="0" smtClean="0">
                <a:solidFill>
                  <a:srgbClr val="272525"/>
                </a:solidFill>
                <a:latin typeface="Source Sans Pro" pitchFamily="34" charset="0"/>
                <a:ea typeface="Source Sans Pro" pitchFamily="34" charset="-122"/>
                <a:cs typeface="Source Sans Pro" pitchFamily="34" charset="-120"/>
              </a:rPr>
              <a:t> </a:t>
            </a:r>
            <a:r>
              <a:rPr lang="en-US" sz="2800" kern="0" spc="-38" dirty="0" err="1" smtClean="0">
                <a:solidFill>
                  <a:srgbClr val="272525"/>
                </a:solidFill>
                <a:latin typeface="Source Sans Pro" pitchFamily="34" charset="0"/>
                <a:ea typeface="Source Sans Pro" pitchFamily="34" charset="-122"/>
                <a:cs typeface="Source Sans Pro" pitchFamily="34" charset="-120"/>
              </a:rPr>
              <a:t>ulaşılabilir</a:t>
            </a:r>
            <a:r>
              <a:rPr lang="en-US" sz="2800" kern="0" spc="-38" dirty="0" smtClean="0">
                <a:solidFill>
                  <a:srgbClr val="272525"/>
                </a:solidFill>
                <a:latin typeface="Source Sans Pro" pitchFamily="34" charset="0"/>
                <a:ea typeface="Source Sans Pro" pitchFamily="34" charset="-122"/>
                <a:cs typeface="Source Sans Pro" pitchFamily="34" charset="-120"/>
              </a:rPr>
              <a:t>.</a:t>
            </a:r>
            <a:endParaRPr lang="tr-TR" sz="2800" kern="0" spc="-38" dirty="0" smtClean="0">
              <a:solidFill>
                <a:srgbClr val="272525"/>
              </a:solidFill>
              <a:latin typeface="Source Sans Pro" pitchFamily="34" charset="0"/>
              <a:ea typeface="Source Sans Pro" pitchFamily="34" charset="-122"/>
              <a:cs typeface="Source Sans Pro" pitchFamily="34" charset="-120"/>
            </a:endParaRPr>
          </a:p>
          <a:p>
            <a:pPr marL="457200" indent="-457200" algn="ctr">
              <a:buFont typeface="Wingdings" pitchFamily="2" charset="2"/>
              <a:buChar char="Ø"/>
            </a:pPr>
            <a:endParaRPr lang="tr-TR" sz="2800" kern="0" spc="-38" dirty="0">
              <a:solidFill>
                <a:srgbClr val="272525"/>
              </a:solidFill>
              <a:latin typeface="Source Sans Pro" pitchFamily="34" charset="0"/>
              <a:ea typeface="Source Sans Pro" pitchFamily="34" charset="-122"/>
              <a:cs typeface="Source Sans Pro" pitchFamily="34" charset="-120"/>
            </a:endParaRPr>
          </a:p>
          <a:p>
            <a:pPr algn="ctr"/>
            <a:r>
              <a:rPr lang="tr-TR" sz="2800" kern="0" spc="-38" dirty="0">
                <a:solidFill>
                  <a:srgbClr val="272525"/>
                </a:solidFill>
                <a:latin typeface="Source Sans Pro" pitchFamily="34" charset="0"/>
                <a:ea typeface="Source Sans Pro" pitchFamily="34" charset="-122"/>
                <a:cs typeface="Source Sans Pro" pitchFamily="34" charset="-120"/>
                <a:hlinkClick r:id="rId2"/>
              </a:rPr>
              <a:t>https://</a:t>
            </a:r>
            <a:r>
              <a:rPr lang="tr-TR" sz="2800" kern="0" spc="-38" dirty="0" smtClean="0">
                <a:solidFill>
                  <a:srgbClr val="272525"/>
                </a:solidFill>
                <a:latin typeface="Source Sans Pro" pitchFamily="34" charset="0"/>
                <a:ea typeface="Source Sans Pro" pitchFamily="34" charset="-122"/>
                <a:cs typeface="Source Sans Pro" pitchFamily="34" charset="-120"/>
                <a:hlinkClick r:id="rId2"/>
              </a:rPr>
              <a:t>www.youtube.com/watch?v=lMC5kXovtQ8</a:t>
            </a:r>
            <a:endParaRPr lang="tr-TR" sz="2800" kern="0" spc="-38" dirty="0" smtClean="0">
              <a:solidFill>
                <a:srgbClr val="272525"/>
              </a:solidFill>
              <a:latin typeface="Source Sans Pro" pitchFamily="34" charset="0"/>
              <a:ea typeface="Source Sans Pro" pitchFamily="34" charset="-122"/>
              <a:cs typeface="Source Sans Pro" pitchFamily="34" charset="-120"/>
            </a:endParaRPr>
          </a:p>
          <a:p>
            <a:pPr marL="457200" indent="-457200" algn="ctr">
              <a:buFont typeface="Wingdings" pitchFamily="2" charset="2"/>
              <a:buChar char="Ø"/>
            </a:pPr>
            <a:endParaRPr lang="tr-TR" sz="2800" kern="0" spc="-38" dirty="0">
              <a:solidFill>
                <a:srgbClr val="272525"/>
              </a:solidFill>
              <a:latin typeface="Source Sans Pro" pitchFamily="34" charset="0"/>
              <a:ea typeface="Source Sans Pro" pitchFamily="34" charset="-122"/>
              <a:cs typeface="Source Sans Pro" pitchFamily="34" charset="-120"/>
            </a:endParaRPr>
          </a:p>
          <a:p>
            <a:pPr algn="ctr"/>
            <a:r>
              <a:rPr lang="tr-TR" sz="2800" kern="0" spc="-38" dirty="0">
                <a:solidFill>
                  <a:srgbClr val="272525"/>
                </a:solidFill>
                <a:latin typeface="Source Sans Pro" pitchFamily="34" charset="0"/>
                <a:ea typeface="Source Sans Pro" pitchFamily="34" charset="-122"/>
                <a:cs typeface="Source Sans Pro" pitchFamily="34" charset="-120"/>
                <a:hlinkClick r:id="rId3"/>
              </a:rPr>
              <a:t>https://</a:t>
            </a:r>
            <a:r>
              <a:rPr lang="tr-TR" sz="2800" kern="0" spc="-38" dirty="0" smtClean="0">
                <a:solidFill>
                  <a:srgbClr val="272525"/>
                </a:solidFill>
                <a:latin typeface="Source Sans Pro" pitchFamily="34" charset="0"/>
                <a:ea typeface="Source Sans Pro" pitchFamily="34" charset="-122"/>
                <a:cs typeface="Source Sans Pro" pitchFamily="34" charset="-120"/>
                <a:hlinkClick r:id="rId3"/>
              </a:rPr>
              <a:t>erasmusproje42.wixsite.com/degisimsahnede/d%C3%B6k%C3%BCmanlar</a:t>
            </a:r>
            <a:endParaRPr lang="tr-TR" sz="2800" kern="0" spc="-38" dirty="0" smtClean="0">
              <a:solidFill>
                <a:srgbClr val="272525"/>
              </a:solidFill>
              <a:latin typeface="Source Sans Pro" pitchFamily="34" charset="0"/>
              <a:ea typeface="Source Sans Pro" pitchFamily="34" charset="-122"/>
              <a:cs typeface="Source Sans Pro" pitchFamily="34" charset="-120"/>
            </a:endParaRPr>
          </a:p>
          <a:p>
            <a:pPr marL="457200" indent="-457200" algn="ctr">
              <a:buFont typeface="Wingdings" pitchFamily="2" charset="2"/>
              <a:buChar char="Ø"/>
            </a:pPr>
            <a:endParaRPr lang="tr-TR" sz="2800" kern="0" spc="-38" dirty="0">
              <a:solidFill>
                <a:srgbClr val="272525"/>
              </a:solidFill>
              <a:latin typeface="Source Sans Pro" pitchFamily="34" charset="0"/>
              <a:ea typeface="Source Sans Pro" pitchFamily="34" charset="-122"/>
              <a:cs typeface="Source Sans Pro" pitchFamily="34" charset="-120"/>
            </a:endParaRPr>
          </a:p>
          <a:p>
            <a:pPr marL="457200" indent="-457200" algn="ctr">
              <a:buFont typeface="Wingdings" pitchFamily="2" charset="2"/>
              <a:buChar char="Ø"/>
            </a:pPr>
            <a:endParaRPr lang="tr-TR" sz="2800" kern="0" spc="-38" dirty="0" smtClean="0">
              <a:solidFill>
                <a:srgbClr val="272525"/>
              </a:solidFill>
              <a:latin typeface="Source Sans Pro" pitchFamily="34" charset="0"/>
              <a:ea typeface="Source Sans Pro" pitchFamily="34" charset="-122"/>
              <a:cs typeface="Source Sans Pro" pitchFamily="34" charset="-120"/>
            </a:endParaRPr>
          </a:p>
          <a:p>
            <a:pPr algn="ctr"/>
            <a:endParaRPr lang="tr-TR" sz="2800" kern="0" spc="-38" dirty="0" smtClean="0">
              <a:solidFill>
                <a:srgbClr val="272525"/>
              </a:solidFill>
              <a:latin typeface="Source Sans Pro" pitchFamily="34" charset="0"/>
              <a:ea typeface="Source Sans Pro" pitchFamily="34" charset="-122"/>
              <a:cs typeface="Source Sans Pro" pitchFamily="34" charset="-120"/>
            </a:endParaRPr>
          </a:p>
          <a:p>
            <a:pPr algn="ctr"/>
            <a:r>
              <a:rPr lang="en-US" sz="2800" kern="0" spc="-38" dirty="0" smtClean="0">
                <a:solidFill>
                  <a:srgbClr val="272525"/>
                </a:solidFill>
                <a:latin typeface="Source Sans Pro" pitchFamily="34" charset="0"/>
                <a:ea typeface="Source Sans Pro" pitchFamily="34" charset="-122"/>
                <a:cs typeface="Source Sans Pro" pitchFamily="34" charset="-120"/>
              </a:rPr>
              <a:t> </a:t>
            </a:r>
            <a:endParaRPr lang="tr-TR" sz="2500" b="1" dirty="0"/>
          </a:p>
        </p:txBody>
      </p:sp>
      <p:sp>
        <p:nvSpPr>
          <p:cNvPr id="4" name="Shape 8"/>
          <p:cNvSpPr/>
          <p:nvPr/>
        </p:nvSpPr>
        <p:spPr>
          <a:xfrm>
            <a:off x="10439896" y="7705606"/>
            <a:ext cx="4190504" cy="523994"/>
          </a:xfrm>
          <a:prstGeom prst="roundRect">
            <a:avLst>
              <a:gd name="adj" fmla="val 18669"/>
            </a:avLst>
          </a:prstGeom>
          <a:solidFill>
            <a:srgbClr val="F0D4F7"/>
          </a:solidFill>
          <a:ln w="7620">
            <a:solidFill>
              <a:srgbClr val="D6BADD"/>
            </a:solidFill>
            <a:prstDash val="solid"/>
          </a:ln>
        </p:spPr>
      </p:sp>
      <p:sp>
        <p:nvSpPr>
          <p:cNvPr id="6" name="Shape 8"/>
          <p:cNvSpPr/>
          <p:nvPr/>
        </p:nvSpPr>
        <p:spPr>
          <a:xfrm>
            <a:off x="0" y="0"/>
            <a:ext cx="4190504" cy="523994"/>
          </a:xfrm>
          <a:prstGeom prst="roundRect">
            <a:avLst>
              <a:gd name="adj" fmla="val 18669"/>
            </a:avLst>
          </a:prstGeom>
          <a:solidFill>
            <a:srgbClr val="F0D4F7"/>
          </a:solidFill>
          <a:ln w="7620">
            <a:solidFill>
              <a:srgbClr val="D6BADD"/>
            </a:solidFill>
            <a:prstDash val="solid"/>
          </a:ln>
        </p:spPr>
      </p:sp>
    </p:spTree>
    <p:extLst>
      <p:ext uri="{BB962C8B-B14F-4D97-AF65-F5344CB8AC3E}">
        <p14:creationId xmlns:p14="http://schemas.microsoft.com/office/powerpoint/2010/main" val="4023297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837722" y="1123839"/>
            <a:ext cx="7468553" cy="1709302"/>
          </a:xfrm>
          <a:prstGeom prst="rect">
            <a:avLst/>
          </a:prstGeom>
          <a:noFill/>
          <a:ln/>
        </p:spPr>
        <p:txBody>
          <a:bodyPr wrap="square" lIns="0" tIns="0" rIns="0" bIns="0" rtlCol="0" anchor="t"/>
          <a:lstStyle/>
          <a:p>
            <a:pPr marL="0" indent="0" algn="ctr">
              <a:lnSpc>
                <a:spcPts val="5500"/>
              </a:lnSpc>
              <a:buNone/>
            </a:pPr>
            <a:r>
              <a:rPr lang="en-US" sz="4400" kern="0" spc="-89" dirty="0" err="1" smtClean="0">
                <a:solidFill>
                  <a:srgbClr val="000000"/>
                </a:solidFill>
                <a:latin typeface="Arial Black" pitchFamily="34" charset="0"/>
                <a:ea typeface="Source Serif Pro Semi Bold" pitchFamily="34" charset="-122"/>
                <a:cs typeface="Source Serif Pro Semi Bold" pitchFamily="34" charset="-120"/>
              </a:rPr>
              <a:t>Zorbalığı</a:t>
            </a:r>
            <a:r>
              <a:rPr lang="en-US" sz="4400" kern="0" spc="-89" dirty="0" smtClean="0">
                <a:solidFill>
                  <a:srgbClr val="000000"/>
                </a:solidFill>
                <a:latin typeface="Arial Black" pitchFamily="34" charset="0"/>
                <a:ea typeface="Source Serif Pro Semi Bold" pitchFamily="34" charset="-122"/>
                <a:cs typeface="Source Serif Pro Semi Bold" pitchFamily="34" charset="-120"/>
              </a:rPr>
              <a:t> </a:t>
            </a:r>
            <a:r>
              <a:rPr lang="en-US" sz="4400" kern="0" spc="-89" dirty="0">
                <a:solidFill>
                  <a:srgbClr val="000000"/>
                </a:solidFill>
                <a:latin typeface="Arial Black" pitchFamily="34" charset="0"/>
                <a:ea typeface="Source Serif Pro Semi Bold" pitchFamily="34" charset="-122"/>
                <a:cs typeface="Source Serif Pro Semi Bold" pitchFamily="34" charset="-120"/>
              </a:rPr>
              <a:t>Önleme Kursu Değerlendirme Raporu</a:t>
            </a:r>
            <a:endParaRPr lang="en-US" sz="4400" dirty="0">
              <a:latin typeface="Arial Black" pitchFamily="34" charset="0"/>
            </a:endParaRPr>
          </a:p>
        </p:txBody>
      </p:sp>
      <p:sp>
        <p:nvSpPr>
          <p:cNvPr id="4" name="Text 1"/>
          <p:cNvSpPr/>
          <p:nvPr/>
        </p:nvSpPr>
        <p:spPr>
          <a:xfrm>
            <a:off x="837724" y="3986961"/>
            <a:ext cx="7468553" cy="2733662"/>
          </a:xfrm>
          <a:prstGeom prst="rect">
            <a:avLst/>
          </a:prstGeom>
          <a:noFill/>
          <a:ln/>
        </p:spPr>
        <p:txBody>
          <a:bodyPr wrap="square" lIns="0" tIns="0" rIns="0" bIns="0" rtlCol="0" anchor="t"/>
          <a:lstStyle/>
          <a:p>
            <a:pPr marL="0" indent="0" algn="just">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Bu rapor, 20-24 Ocak 2025 tarihleri arasında Infol Education SRLS tarafından sağlanan "FARKINDALIKLA DEĞİŞİM SAHNEDE" projesi kapsamındaki zorbalığı önleme kursuna katılan öğretmenlerin değerlendirmelerini içermektedir. Kurs, farklı ülkelerden katılımcılarla etkileşimli bir ortam sunarak, akran zorbalığının çeşitli yönlerini ele </a:t>
            </a:r>
            <a:r>
              <a:rPr lang="en-US" sz="1850" kern="0" spc="-38" dirty="0" err="1">
                <a:solidFill>
                  <a:srgbClr val="272525"/>
                </a:solidFill>
                <a:latin typeface="Source Sans Pro" pitchFamily="34" charset="0"/>
                <a:ea typeface="Source Sans Pro" pitchFamily="34" charset="-122"/>
                <a:cs typeface="Source Sans Pro" pitchFamily="34" charset="-120"/>
              </a:rPr>
              <a:t>almayı</a:t>
            </a:r>
            <a:r>
              <a:rPr lang="en-US" sz="1850" kern="0" spc="-38" dirty="0">
                <a:solidFill>
                  <a:srgbClr val="272525"/>
                </a:solidFill>
                <a:latin typeface="Source Sans Pro" pitchFamily="34" charset="0"/>
                <a:ea typeface="Source Sans Pro" pitchFamily="34" charset="-122"/>
                <a:cs typeface="Source Sans Pro" pitchFamily="34" charset="-120"/>
              </a:rPr>
              <a:t> </a:t>
            </a:r>
            <a:r>
              <a:rPr lang="en-US" sz="1850" kern="0" spc="-38" dirty="0" smtClean="0">
                <a:solidFill>
                  <a:srgbClr val="272525"/>
                </a:solidFill>
                <a:latin typeface="Source Sans Pro" pitchFamily="34" charset="0"/>
                <a:ea typeface="Source Sans Pro" pitchFamily="34" charset="-122"/>
                <a:cs typeface="Source Sans Pro" pitchFamily="34" charset="-120"/>
              </a:rPr>
              <a:t>a</a:t>
            </a:r>
            <a:r>
              <a:rPr lang="tr-TR" sz="1850" kern="0" spc="-38" dirty="0" smtClean="0">
                <a:solidFill>
                  <a:srgbClr val="272525"/>
                </a:solidFill>
                <a:latin typeface="Source Sans Pro" pitchFamily="34" charset="0"/>
                <a:ea typeface="Source Sans Pro" pitchFamily="34" charset="-122"/>
                <a:cs typeface="Source Sans Pro" pitchFamily="34" charset="-120"/>
              </a:rPr>
              <a:t>m</a:t>
            </a:r>
            <a:r>
              <a:rPr lang="en-US" sz="1850" kern="0" spc="-38" dirty="0" err="1" smtClean="0">
                <a:solidFill>
                  <a:srgbClr val="272525"/>
                </a:solidFill>
                <a:latin typeface="Source Sans Pro" pitchFamily="34" charset="0"/>
                <a:ea typeface="Source Sans Pro" pitchFamily="34" charset="-122"/>
                <a:cs typeface="Source Sans Pro" pitchFamily="34" charset="-120"/>
              </a:rPr>
              <a:t>açlamıştır</a:t>
            </a:r>
            <a:r>
              <a:rPr lang="en-US" sz="1850" kern="0" spc="-38" dirty="0">
                <a:solidFill>
                  <a:srgbClr val="272525"/>
                </a:solidFill>
                <a:latin typeface="Source Sans Pro" pitchFamily="34" charset="0"/>
                <a:ea typeface="Source Sans Pro" pitchFamily="34" charset="-122"/>
                <a:cs typeface="Source Sans Pro" pitchFamily="34" charset="-120"/>
              </a:rPr>
              <a:t>.</a:t>
            </a:r>
            <a:endParaRPr lang="en-US" sz="1850" dirty="0"/>
          </a:p>
        </p:txBody>
      </p:sp>
      <p:sp>
        <p:nvSpPr>
          <p:cNvPr id="6" name="Text 3"/>
          <p:cNvSpPr/>
          <p:nvPr/>
        </p:nvSpPr>
        <p:spPr>
          <a:xfrm>
            <a:off x="980003" y="6041469"/>
            <a:ext cx="98346" cy="97512"/>
          </a:xfrm>
          <a:prstGeom prst="rect">
            <a:avLst/>
          </a:prstGeom>
          <a:noFill/>
          <a:ln/>
        </p:spPr>
        <p:txBody>
          <a:bodyPr wrap="none" lIns="0" tIns="0" rIns="0" bIns="0" rtlCol="0" anchor="t"/>
          <a:lstStyle/>
          <a:p>
            <a:pPr marL="0" indent="0" algn="ctr">
              <a:lnSpc>
                <a:spcPts val="750"/>
              </a:lnSpc>
              <a:buNone/>
            </a:pPr>
            <a:r>
              <a:rPr lang="en-US" sz="750" kern="0" spc="-38" dirty="0">
                <a:solidFill>
                  <a:srgbClr val="FFFFFF"/>
                </a:solidFill>
                <a:latin typeface="Source Sans Pro Medium" pitchFamily="34" charset="0"/>
                <a:ea typeface="Source Sans Pro Medium" pitchFamily="34" charset="-122"/>
                <a:cs typeface="Source Sans Pro Medium" pitchFamily="34" charset="-120"/>
              </a:rPr>
              <a:t>EK</a:t>
            </a:r>
            <a:endParaRPr lang="en-US" sz="750" dirty="0"/>
          </a:p>
        </p:txBody>
      </p:sp>
      <p:pic>
        <p:nvPicPr>
          <p:cNvPr id="1026" name="Picture 2" descr="C:\Users\Rehberlik\Desktop\İtalya okul\IMG-20250203-WA00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021" y="0"/>
            <a:ext cx="5516380" cy="39569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ehberlik\Desktop\İtalya okul\IMG-20250124-WA01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021" y="3956981"/>
            <a:ext cx="5516380" cy="4272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639259" y="860559"/>
            <a:ext cx="6096238" cy="704017"/>
          </a:xfrm>
          <a:prstGeom prst="rect">
            <a:avLst/>
          </a:prstGeom>
          <a:noFill/>
          <a:ln/>
        </p:spPr>
        <p:txBody>
          <a:bodyPr wrap="none" lIns="0" tIns="0" rIns="0" bIns="0" rtlCol="0" anchor="t"/>
          <a:lstStyle/>
          <a:p>
            <a:pPr marL="0" indent="0" algn="ctr">
              <a:lnSpc>
                <a:spcPts val="5500"/>
              </a:lnSpc>
              <a:buNone/>
            </a:pPr>
            <a:r>
              <a:rPr lang="en-US" sz="4400" kern="0" spc="-89" dirty="0">
                <a:solidFill>
                  <a:srgbClr val="000000"/>
                </a:solidFill>
                <a:latin typeface="Arial Black" pitchFamily="34" charset="0"/>
                <a:ea typeface="Source Serif Pro Semi Bold" pitchFamily="34" charset="-122"/>
                <a:cs typeface="Source Serif Pro Semi Bold" pitchFamily="34" charset="-120"/>
              </a:rPr>
              <a:t>Kursun İçeriği ve İlk Gün</a:t>
            </a:r>
            <a:endParaRPr lang="en-US" sz="4400" dirty="0">
              <a:latin typeface="Arial Black" pitchFamily="34" charset="0"/>
            </a:endParaRPr>
          </a:p>
        </p:txBody>
      </p:sp>
      <p:sp>
        <p:nvSpPr>
          <p:cNvPr id="3" name="Text 1"/>
          <p:cNvSpPr/>
          <p:nvPr/>
        </p:nvSpPr>
        <p:spPr>
          <a:xfrm>
            <a:off x="882121" y="2162864"/>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Source Serif Pro Semi Bold" pitchFamily="34" charset="0"/>
                <a:ea typeface="Source Serif Pro Semi Bold" pitchFamily="34" charset="-122"/>
                <a:cs typeface="Source Serif Pro Semi Bold" pitchFamily="34" charset="-120"/>
              </a:rPr>
              <a:t>Tanışma ve Paylaşım</a:t>
            </a:r>
            <a:endParaRPr lang="en-US" sz="2200" dirty="0"/>
          </a:p>
        </p:txBody>
      </p:sp>
      <p:sp>
        <p:nvSpPr>
          <p:cNvPr id="4" name="Text 2"/>
          <p:cNvSpPr/>
          <p:nvPr/>
        </p:nvSpPr>
        <p:spPr>
          <a:xfrm>
            <a:off x="837724" y="3001497"/>
            <a:ext cx="3692712" cy="4011594"/>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Kurs, Estonya, Portekiz, Yunanistan ve Türkiye'den gelen öğretmenlerin tanışmasıyla başladı. Herkes kendi okulunu dünya haritası üzerinde tanıttı.</a:t>
            </a:r>
            <a:endParaRPr lang="en-US" sz="1850" dirty="0"/>
          </a:p>
        </p:txBody>
      </p:sp>
      <p:sp>
        <p:nvSpPr>
          <p:cNvPr id="5" name="Text 3"/>
          <p:cNvSpPr/>
          <p:nvPr/>
        </p:nvSpPr>
        <p:spPr>
          <a:xfrm>
            <a:off x="5525869" y="2162862"/>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Source Serif Pro Semi Bold" pitchFamily="34" charset="0"/>
                <a:ea typeface="Source Serif Pro Semi Bold" pitchFamily="34" charset="-122"/>
                <a:cs typeface="Source Serif Pro Semi Bold" pitchFamily="34" charset="-120"/>
              </a:rPr>
              <a:t>Akran Zorbalığı</a:t>
            </a:r>
            <a:endParaRPr lang="en-US" sz="2200" dirty="0"/>
          </a:p>
        </p:txBody>
      </p:sp>
      <p:sp>
        <p:nvSpPr>
          <p:cNvPr id="6" name="Text 4"/>
          <p:cNvSpPr/>
          <p:nvPr/>
        </p:nvSpPr>
        <p:spPr>
          <a:xfrm>
            <a:off x="5525869" y="2806432"/>
            <a:ext cx="3928586" cy="1532096"/>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Akran zorbalığının tanımı, çeşitleri, nedenleri ve insan beyni üzerindeki etkileri tartışıldı. Hikikimori sendromu hakkında bilgi verildi.</a:t>
            </a:r>
            <a:endParaRPr lang="en-US" sz="1850" dirty="0"/>
          </a:p>
        </p:txBody>
      </p:sp>
      <p:sp>
        <p:nvSpPr>
          <p:cNvPr id="7" name="Text 5"/>
          <p:cNvSpPr/>
          <p:nvPr/>
        </p:nvSpPr>
        <p:spPr>
          <a:xfrm>
            <a:off x="9877901" y="2162864"/>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Source Serif Pro Semi Bold" pitchFamily="34" charset="0"/>
                <a:ea typeface="Source Serif Pro Semi Bold" pitchFamily="34" charset="-122"/>
                <a:cs typeface="Source Serif Pro Semi Bold" pitchFamily="34" charset="-120"/>
              </a:rPr>
              <a:t>Tecrübe Paylaşımı</a:t>
            </a:r>
            <a:endParaRPr lang="en-US" sz="2200" dirty="0"/>
          </a:p>
        </p:txBody>
      </p:sp>
      <p:sp>
        <p:nvSpPr>
          <p:cNvPr id="8" name="Text 6"/>
          <p:cNvSpPr/>
          <p:nvPr/>
        </p:nvSpPr>
        <p:spPr>
          <a:xfrm>
            <a:off x="9877901" y="2806432"/>
            <a:ext cx="3928586" cy="1915120"/>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Katılımcılar, kendi ülkelerindeki akran zorbalığına karşı alınan tedbirleri ve uygulamaları paylaştılar. Farklı senaryolar üzerinden çözüm önerileri geliştirildi.</a:t>
            </a:r>
            <a:endParaRPr lang="en-US" sz="1850" dirty="0"/>
          </a:p>
        </p:txBody>
      </p:sp>
      <p:pic>
        <p:nvPicPr>
          <p:cNvPr id="2051" name="Picture 3" descr="C:\Users\Rehberlik\Desktop\İtalya okul\20250122_1316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53" y="5007294"/>
            <a:ext cx="4751882" cy="30606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ehberlik\Desktop\İtalya okul\20250120_1047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1013" y="-13358813"/>
            <a:ext cx="720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ehberlik\Desktop\İtalya okul\20250120_1047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567" y="5007294"/>
            <a:ext cx="4265108" cy="3060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ehberlik\Desktop\İtalya okul\20250124_1052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7951" y="5007294"/>
            <a:ext cx="4592527" cy="30724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4604809" y="534677"/>
            <a:ext cx="5632490" cy="704017"/>
          </a:xfrm>
          <a:prstGeom prst="rect">
            <a:avLst/>
          </a:prstGeom>
          <a:noFill/>
          <a:ln/>
        </p:spPr>
        <p:txBody>
          <a:bodyPr wrap="none" lIns="0" tIns="0" rIns="0" bIns="0" rtlCol="0" anchor="t"/>
          <a:lstStyle/>
          <a:p>
            <a:pPr marL="0" indent="0" algn="ctr">
              <a:lnSpc>
                <a:spcPts val="5500"/>
              </a:lnSpc>
              <a:buNone/>
            </a:pPr>
            <a:r>
              <a:rPr lang="en-US" sz="4400" kern="0" spc="-89" dirty="0">
                <a:solidFill>
                  <a:srgbClr val="000000"/>
                </a:solidFill>
                <a:latin typeface="Arial Black" pitchFamily="34" charset="0"/>
                <a:ea typeface="Source Serif Pro Semi Bold" pitchFamily="34" charset="-122"/>
                <a:cs typeface="Source Serif Pro Semi Bold" pitchFamily="34" charset="-120"/>
              </a:rPr>
              <a:t>Roller ve Dinamikler</a:t>
            </a:r>
            <a:endParaRPr lang="en-US" sz="4400" dirty="0">
              <a:latin typeface="Arial Black" pitchFamily="34" charset="0"/>
            </a:endParaRPr>
          </a:p>
        </p:txBody>
      </p:sp>
      <p:sp>
        <p:nvSpPr>
          <p:cNvPr id="4" name="Shape 1"/>
          <p:cNvSpPr/>
          <p:nvPr/>
        </p:nvSpPr>
        <p:spPr>
          <a:xfrm>
            <a:off x="446074" y="1403845"/>
            <a:ext cx="4158734" cy="2521506"/>
          </a:xfrm>
          <a:prstGeom prst="roundRect">
            <a:avLst>
              <a:gd name="adj" fmla="val 3987"/>
            </a:avLst>
          </a:prstGeom>
          <a:solidFill>
            <a:srgbClr val="F0D4F7"/>
          </a:solidFill>
          <a:ln w="7620">
            <a:solidFill>
              <a:srgbClr val="D6BADD"/>
            </a:solidFill>
            <a:prstDash val="solid"/>
          </a:ln>
        </p:spPr>
      </p:sp>
      <p:sp>
        <p:nvSpPr>
          <p:cNvPr id="5" name="Text 2"/>
          <p:cNvSpPr/>
          <p:nvPr/>
        </p:nvSpPr>
        <p:spPr>
          <a:xfrm>
            <a:off x="702873" y="1517729"/>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Senaryolaştırma</a:t>
            </a:r>
            <a:endParaRPr lang="en-US" sz="2200" dirty="0"/>
          </a:p>
        </p:txBody>
      </p:sp>
      <p:sp>
        <p:nvSpPr>
          <p:cNvPr id="6" name="Text 3"/>
          <p:cNvSpPr/>
          <p:nvPr/>
        </p:nvSpPr>
        <p:spPr>
          <a:xfrm>
            <a:off x="693010" y="2103009"/>
            <a:ext cx="3664863" cy="1532096"/>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Zorbalık davranışındaki roller (hedef, elebaşı, asistan, güçlendirici, seyirci) senaryolaştırılarak teatral bir gösteri sunuldu.</a:t>
            </a:r>
            <a:endParaRPr lang="en-US" sz="1850" dirty="0"/>
          </a:p>
        </p:txBody>
      </p:sp>
      <p:sp>
        <p:nvSpPr>
          <p:cNvPr id="7" name="Shape 4"/>
          <p:cNvSpPr/>
          <p:nvPr/>
        </p:nvSpPr>
        <p:spPr>
          <a:xfrm>
            <a:off x="5235773" y="1403845"/>
            <a:ext cx="4158734" cy="2521506"/>
          </a:xfrm>
          <a:prstGeom prst="roundRect">
            <a:avLst>
              <a:gd name="adj" fmla="val 3987"/>
            </a:avLst>
          </a:prstGeom>
          <a:solidFill>
            <a:srgbClr val="F0D4F7"/>
          </a:solidFill>
          <a:ln w="7620">
            <a:solidFill>
              <a:srgbClr val="D6BADD"/>
            </a:solidFill>
            <a:prstDash val="solid"/>
          </a:ln>
        </p:spPr>
      </p:sp>
      <p:sp>
        <p:nvSpPr>
          <p:cNvPr id="8" name="Text 5"/>
          <p:cNvSpPr/>
          <p:nvPr/>
        </p:nvSpPr>
        <p:spPr>
          <a:xfrm>
            <a:off x="5493025" y="1517729"/>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Empati</a:t>
            </a:r>
            <a:endParaRPr lang="en-US" sz="2200" dirty="0"/>
          </a:p>
        </p:txBody>
      </p:sp>
      <p:sp>
        <p:nvSpPr>
          <p:cNvPr id="9" name="Text 6"/>
          <p:cNvSpPr/>
          <p:nvPr/>
        </p:nvSpPr>
        <p:spPr>
          <a:xfrm>
            <a:off x="5493025" y="2120724"/>
            <a:ext cx="3664863" cy="1532096"/>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Öğrencilerin karşılaşabileceği engellerle ilgili empati kurma fırsatı yakalandı. Her rolü güdüleyen düşünceler ve ihtiyaçlar tartışıldı.</a:t>
            </a:r>
            <a:endParaRPr lang="en-US" sz="1850" dirty="0"/>
          </a:p>
        </p:txBody>
      </p:sp>
      <p:sp>
        <p:nvSpPr>
          <p:cNvPr id="10" name="Shape 7"/>
          <p:cNvSpPr/>
          <p:nvPr/>
        </p:nvSpPr>
        <p:spPr>
          <a:xfrm>
            <a:off x="10051941" y="1400194"/>
            <a:ext cx="4158734" cy="2521506"/>
          </a:xfrm>
          <a:prstGeom prst="roundRect">
            <a:avLst>
              <a:gd name="adj" fmla="val 3987"/>
            </a:avLst>
          </a:prstGeom>
          <a:solidFill>
            <a:srgbClr val="F0D4F7"/>
          </a:solidFill>
          <a:ln w="7620">
            <a:solidFill>
              <a:srgbClr val="D6BADD"/>
            </a:solidFill>
            <a:prstDash val="solid"/>
          </a:ln>
        </p:spPr>
      </p:sp>
      <p:sp>
        <p:nvSpPr>
          <p:cNvPr id="11" name="Text 8"/>
          <p:cNvSpPr/>
          <p:nvPr/>
        </p:nvSpPr>
        <p:spPr>
          <a:xfrm>
            <a:off x="10180562" y="1517729"/>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Eğitim Yöntemleri</a:t>
            </a:r>
            <a:endParaRPr lang="en-US" sz="2200" dirty="0"/>
          </a:p>
        </p:txBody>
      </p:sp>
      <p:sp>
        <p:nvSpPr>
          <p:cNvPr id="12" name="Text 9"/>
          <p:cNvSpPr/>
          <p:nvPr/>
        </p:nvSpPr>
        <p:spPr>
          <a:xfrm>
            <a:off x="10180562" y="2045653"/>
            <a:ext cx="3664863" cy="1532096"/>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Rossi Metodu ve bütüncül eğitim yaklaşımının 9 ögesi hakkında bilgilendirme yapıldı. Zorbalık ve çevre ilişkisi ele alındı.</a:t>
            </a:r>
            <a:endParaRPr lang="en-US" sz="1850" dirty="0"/>
          </a:p>
        </p:txBody>
      </p:sp>
      <p:pic>
        <p:nvPicPr>
          <p:cNvPr id="3074" name="Picture 2" descr="C:\Users\Rehberlik\Desktop\İtalya okul\IMG-20250122-WA0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753" y="4117795"/>
            <a:ext cx="4687541" cy="217488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ehberlik\Desktop\İtalya okul\IMG-20250124-WA0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82390"/>
            <a:ext cx="4604808" cy="186074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ehberlik\Desktop\İtalya okul\Yeni klasör\8e2edc08-3275-4e70-a4af-bbea97ceb86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3680" y="4117018"/>
            <a:ext cx="2296720" cy="208529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ehberlik\Desktop\İtalya okul\Yeni klasör (2)\WhatsApp Image 2025-02-13 at 08.35.39 (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9753" y="6292683"/>
            <a:ext cx="4687541" cy="19369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ehberlik\Downloads\WhatsApp Image 2025-02-13 at 09.08.31.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3680" y="6202310"/>
            <a:ext cx="2296720" cy="202728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Rehberlik\Downloads\WhatsApp Image 2025-02-13 at 09.09.21.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966580"/>
            <a:ext cx="4604808" cy="241581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Rehberlik\Desktop\İtalya okul\Yeni klasör\WhatsApp Image 2025-02-13 at 08.30.28 (3).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4760" y="4117795"/>
            <a:ext cx="2198920" cy="41294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1157287" y="141211"/>
            <a:ext cx="7556659" cy="1333976"/>
          </a:xfrm>
          <a:prstGeom prst="rect">
            <a:avLst/>
          </a:prstGeom>
          <a:noFill/>
          <a:ln/>
        </p:spPr>
        <p:txBody>
          <a:bodyPr wrap="square" lIns="0" tIns="0" rIns="0" bIns="0" rtlCol="0" anchor="t"/>
          <a:lstStyle/>
          <a:p>
            <a:pPr marL="0" indent="0" algn="ctr">
              <a:lnSpc>
                <a:spcPts val="5250"/>
              </a:lnSpc>
              <a:buNone/>
            </a:pPr>
            <a:r>
              <a:rPr lang="en-US" sz="4200" kern="0" spc="-84" dirty="0">
                <a:solidFill>
                  <a:srgbClr val="000000"/>
                </a:solidFill>
                <a:latin typeface="Arial Black" pitchFamily="34" charset="0"/>
                <a:ea typeface="Source Serif Pro Semi Bold" pitchFamily="34" charset="-122"/>
                <a:cs typeface="Source Serif Pro Semi Bold" pitchFamily="34" charset="-120"/>
              </a:rPr>
              <a:t>Bilinçli Farkındalık (Mindfulness)</a:t>
            </a:r>
            <a:endParaRPr lang="en-US" sz="4200" dirty="0">
              <a:latin typeface="Arial Black" pitchFamily="34" charset="0"/>
            </a:endParaRPr>
          </a:p>
        </p:txBody>
      </p:sp>
      <p:pic>
        <p:nvPicPr>
          <p:cNvPr id="4" name="Image 1" descr="preencoded.png"/>
          <p:cNvPicPr>
            <a:picLocks noChangeAspect="1"/>
          </p:cNvPicPr>
          <p:nvPr/>
        </p:nvPicPr>
        <p:blipFill>
          <a:blip r:embed="rId3"/>
          <a:stretch>
            <a:fillRect/>
          </a:stretch>
        </p:blipFill>
        <p:spPr>
          <a:xfrm>
            <a:off x="793671" y="1654552"/>
            <a:ext cx="1133832" cy="1648658"/>
          </a:xfrm>
          <a:prstGeom prst="rect">
            <a:avLst/>
          </a:prstGeom>
        </p:spPr>
      </p:pic>
      <p:sp>
        <p:nvSpPr>
          <p:cNvPr id="5" name="Text 1"/>
          <p:cNvSpPr/>
          <p:nvPr/>
        </p:nvSpPr>
        <p:spPr>
          <a:xfrm>
            <a:off x="2267664" y="1665054"/>
            <a:ext cx="2667953" cy="333494"/>
          </a:xfrm>
          <a:prstGeom prst="rect">
            <a:avLst/>
          </a:prstGeom>
          <a:noFill/>
          <a:ln/>
        </p:spPr>
        <p:txBody>
          <a:bodyPr wrap="none" lIns="0" tIns="0" rIns="0" bIns="0" rtlCol="0" anchor="t"/>
          <a:lstStyle/>
          <a:p>
            <a:pPr marL="0" indent="0" algn="l">
              <a:lnSpc>
                <a:spcPts val="2600"/>
              </a:lnSpc>
              <a:buNone/>
            </a:pPr>
            <a:r>
              <a:rPr lang="en-US" sz="2100" b="1" kern="0" spc="-42" dirty="0">
                <a:solidFill>
                  <a:srgbClr val="272525"/>
                </a:solidFill>
                <a:latin typeface="Source Serif Pro Semi Bold" pitchFamily="34" charset="0"/>
                <a:ea typeface="Source Serif Pro Semi Bold" pitchFamily="34" charset="-122"/>
                <a:cs typeface="Source Serif Pro Semi Bold" pitchFamily="34" charset="-120"/>
              </a:rPr>
              <a:t>Mindfulness</a:t>
            </a:r>
            <a:r>
              <a:rPr lang="en-US" sz="2100" kern="0" spc="-42" dirty="0">
                <a:solidFill>
                  <a:srgbClr val="272525"/>
                </a:solidFill>
                <a:latin typeface="Source Serif Pro Semi Bold" pitchFamily="34" charset="0"/>
                <a:ea typeface="Source Serif Pro Semi Bold" pitchFamily="34" charset="-122"/>
                <a:cs typeface="Source Serif Pro Semi Bold" pitchFamily="34" charset="-120"/>
              </a:rPr>
              <a:t> </a:t>
            </a:r>
            <a:r>
              <a:rPr lang="en-US" sz="2100" b="1" kern="0" spc="-42" dirty="0">
                <a:solidFill>
                  <a:srgbClr val="272525"/>
                </a:solidFill>
                <a:latin typeface="Source Serif Pro Semi Bold" pitchFamily="34" charset="0"/>
                <a:ea typeface="Source Serif Pro Semi Bold" pitchFamily="34" charset="-122"/>
                <a:cs typeface="Source Serif Pro Semi Bold" pitchFamily="34" charset="-120"/>
              </a:rPr>
              <a:t>Tanıtımı</a:t>
            </a:r>
            <a:endParaRPr lang="en-US" sz="2100" b="1" dirty="0"/>
          </a:p>
        </p:txBody>
      </p:sp>
      <p:sp>
        <p:nvSpPr>
          <p:cNvPr id="6" name="Text 2"/>
          <p:cNvSpPr/>
          <p:nvPr/>
        </p:nvSpPr>
        <p:spPr>
          <a:xfrm>
            <a:off x="2267663" y="2153464"/>
            <a:ext cx="6082665" cy="725805"/>
          </a:xfrm>
          <a:prstGeom prst="rect">
            <a:avLst/>
          </a:prstGeom>
          <a:noFill/>
          <a:ln/>
        </p:spPr>
        <p:txBody>
          <a:bodyPr wrap="square" lIns="0" tIns="0" rIns="0" bIns="0" rtlCol="0" anchor="t"/>
          <a:lstStyle/>
          <a:p>
            <a:pPr marL="0" indent="0" algn="l">
              <a:lnSpc>
                <a:spcPts val="2850"/>
              </a:lnSpc>
              <a:buNone/>
            </a:pPr>
            <a:r>
              <a:rPr lang="en-US" sz="1750" kern="0" spc="-36" dirty="0">
                <a:solidFill>
                  <a:srgbClr val="272525"/>
                </a:solidFill>
                <a:latin typeface="Source Sans Pro" pitchFamily="34" charset="0"/>
                <a:ea typeface="Source Sans Pro" pitchFamily="34" charset="-122"/>
                <a:cs typeface="Source Sans Pro" pitchFamily="34" charset="-120"/>
              </a:rPr>
              <a:t>Mindfulness sistemi ve anlayışı tanıtıldı. Stres yönetimi, duygu düzenleme ve sorunlarla baş etme yolları anlatıldı.</a:t>
            </a:r>
            <a:endParaRPr lang="en-US" sz="1750" dirty="0"/>
          </a:p>
        </p:txBody>
      </p:sp>
      <p:pic>
        <p:nvPicPr>
          <p:cNvPr id="7" name="Image 2" descr="preencoded.png"/>
          <p:cNvPicPr>
            <a:picLocks noChangeAspect="1"/>
          </p:cNvPicPr>
          <p:nvPr/>
        </p:nvPicPr>
        <p:blipFill>
          <a:blip r:embed="rId4"/>
          <a:stretch>
            <a:fillRect/>
          </a:stretch>
        </p:blipFill>
        <p:spPr>
          <a:xfrm>
            <a:off x="793671" y="3303210"/>
            <a:ext cx="1133832" cy="1648658"/>
          </a:xfrm>
          <a:prstGeom prst="rect">
            <a:avLst/>
          </a:prstGeom>
        </p:spPr>
      </p:pic>
      <p:sp>
        <p:nvSpPr>
          <p:cNvPr id="8" name="Text 3"/>
          <p:cNvSpPr/>
          <p:nvPr/>
        </p:nvSpPr>
        <p:spPr>
          <a:xfrm>
            <a:off x="2267663" y="3326077"/>
            <a:ext cx="2667953" cy="333494"/>
          </a:xfrm>
          <a:prstGeom prst="rect">
            <a:avLst/>
          </a:prstGeom>
          <a:noFill/>
          <a:ln/>
        </p:spPr>
        <p:txBody>
          <a:bodyPr wrap="none" lIns="0" tIns="0" rIns="0" bIns="0" rtlCol="0" anchor="t"/>
          <a:lstStyle/>
          <a:p>
            <a:pPr marL="0" indent="0" algn="l">
              <a:lnSpc>
                <a:spcPts val="2600"/>
              </a:lnSpc>
              <a:buNone/>
            </a:pPr>
            <a:r>
              <a:rPr lang="en-US" sz="2100" b="1" kern="0" spc="-42" dirty="0">
                <a:solidFill>
                  <a:srgbClr val="272525"/>
                </a:solidFill>
                <a:latin typeface="Source Serif Pro Semi Bold" pitchFamily="34" charset="0"/>
                <a:ea typeface="Source Serif Pro Semi Bold" pitchFamily="34" charset="-122"/>
                <a:cs typeface="Source Serif Pro Semi Bold" pitchFamily="34" charset="-120"/>
              </a:rPr>
              <a:t>Pratik Uygulamalar</a:t>
            </a:r>
            <a:endParaRPr lang="en-US" sz="2100" b="1" dirty="0"/>
          </a:p>
        </p:txBody>
      </p:sp>
      <p:sp>
        <p:nvSpPr>
          <p:cNvPr id="9" name="Text 4"/>
          <p:cNvSpPr/>
          <p:nvPr/>
        </p:nvSpPr>
        <p:spPr>
          <a:xfrm>
            <a:off x="2267662" y="3823335"/>
            <a:ext cx="6082665" cy="725805"/>
          </a:xfrm>
          <a:prstGeom prst="rect">
            <a:avLst/>
          </a:prstGeom>
          <a:noFill/>
          <a:ln/>
        </p:spPr>
        <p:txBody>
          <a:bodyPr wrap="square" lIns="0" tIns="0" rIns="0" bIns="0" rtlCol="0" anchor="t"/>
          <a:lstStyle/>
          <a:p>
            <a:pPr marL="0" indent="0" algn="l">
              <a:lnSpc>
                <a:spcPts val="2850"/>
              </a:lnSpc>
              <a:buNone/>
            </a:pPr>
            <a:r>
              <a:rPr lang="en-US" sz="1750" kern="0" spc="-36" dirty="0">
                <a:solidFill>
                  <a:srgbClr val="272525"/>
                </a:solidFill>
                <a:latin typeface="Source Sans Pro" pitchFamily="34" charset="0"/>
                <a:ea typeface="Source Sans Pro" pitchFamily="34" charset="-122"/>
                <a:cs typeface="Source Sans Pro" pitchFamily="34" charset="-120"/>
              </a:rPr>
              <a:t>Nefes ve vücut tarama egzersizleri uygulandı. Bunların hangi zorlu durumlar için kullanılabileceği tartışıldı.</a:t>
            </a:r>
            <a:endParaRPr lang="en-US" sz="1750" dirty="0"/>
          </a:p>
        </p:txBody>
      </p:sp>
      <p:pic>
        <p:nvPicPr>
          <p:cNvPr id="10" name="Image 3" descr="preencoded.png"/>
          <p:cNvPicPr>
            <a:picLocks noChangeAspect="1"/>
          </p:cNvPicPr>
          <p:nvPr/>
        </p:nvPicPr>
        <p:blipFill>
          <a:blip r:embed="rId5"/>
          <a:stretch>
            <a:fillRect/>
          </a:stretch>
        </p:blipFill>
        <p:spPr>
          <a:xfrm>
            <a:off x="822763" y="4951868"/>
            <a:ext cx="1133832" cy="1648658"/>
          </a:xfrm>
          <a:prstGeom prst="rect">
            <a:avLst/>
          </a:prstGeom>
        </p:spPr>
      </p:pic>
      <p:sp>
        <p:nvSpPr>
          <p:cNvPr id="11" name="Text 5"/>
          <p:cNvSpPr/>
          <p:nvPr/>
        </p:nvSpPr>
        <p:spPr>
          <a:xfrm>
            <a:off x="2267664" y="5010246"/>
            <a:ext cx="2667953" cy="333494"/>
          </a:xfrm>
          <a:prstGeom prst="rect">
            <a:avLst/>
          </a:prstGeom>
          <a:noFill/>
          <a:ln/>
        </p:spPr>
        <p:txBody>
          <a:bodyPr wrap="none" lIns="0" tIns="0" rIns="0" bIns="0" rtlCol="0" anchor="t"/>
          <a:lstStyle/>
          <a:p>
            <a:pPr marL="0" indent="0" algn="l">
              <a:lnSpc>
                <a:spcPts val="2600"/>
              </a:lnSpc>
              <a:buNone/>
            </a:pPr>
            <a:r>
              <a:rPr lang="en-US" sz="2100" b="1" kern="0" spc="-42" dirty="0">
                <a:solidFill>
                  <a:srgbClr val="272525"/>
                </a:solidFill>
                <a:latin typeface="Source Serif Pro Semi Bold" pitchFamily="34" charset="0"/>
                <a:ea typeface="Source Serif Pro Semi Bold" pitchFamily="34" charset="-122"/>
                <a:cs typeface="Source Serif Pro Semi Bold" pitchFamily="34" charset="-120"/>
              </a:rPr>
              <a:t>Okul</a:t>
            </a:r>
            <a:r>
              <a:rPr lang="en-US" sz="2100" kern="0" spc="-42" dirty="0">
                <a:solidFill>
                  <a:srgbClr val="272525"/>
                </a:solidFill>
                <a:latin typeface="Source Serif Pro Semi Bold" pitchFamily="34" charset="0"/>
                <a:ea typeface="Source Serif Pro Semi Bold" pitchFamily="34" charset="-122"/>
                <a:cs typeface="Source Serif Pro Semi Bold" pitchFamily="34" charset="-120"/>
              </a:rPr>
              <a:t> </a:t>
            </a:r>
            <a:r>
              <a:rPr lang="en-US" sz="2100" b="1" kern="0" spc="-42" dirty="0">
                <a:solidFill>
                  <a:srgbClr val="272525"/>
                </a:solidFill>
                <a:latin typeface="Source Serif Pro Semi Bold" pitchFamily="34" charset="0"/>
                <a:ea typeface="Source Serif Pro Semi Bold" pitchFamily="34" charset="-122"/>
                <a:cs typeface="Source Serif Pro Semi Bold" pitchFamily="34" charset="-120"/>
              </a:rPr>
              <a:t>Ortamları</a:t>
            </a:r>
            <a:endParaRPr lang="en-US" sz="2100" b="1" dirty="0"/>
          </a:p>
        </p:txBody>
      </p:sp>
      <p:sp>
        <p:nvSpPr>
          <p:cNvPr id="12" name="Text 6"/>
          <p:cNvSpPr/>
          <p:nvPr/>
        </p:nvSpPr>
        <p:spPr>
          <a:xfrm>
            <a:off x="2267661" y="5577478"/>
            <a:ext cx="6082665" cy="725805"/>
          </a:xfrm>
          <a:prstGeom prst="rect">
            <a:avLst/>
          </a:prstGeom>
          <a:noFill/>
          <a:ln/>
        </p:spPr>
        <p:txBody>
          <a:bodyPr wrap="square" lIns="0" tIns="0" rIns="0" bIns="0" rtlCol="0" anchor="t"/>
          <a:lstStyle/>
          <a:p>
            <a:pPr marL="0" indent="0" algn="l">
              <a:lnSpc>
                <a:spcPts val="2850"/>
              </a:lnSpc>
              <a:buNone/>
            </a:pPr>
            <a:r>
              <a:rPr lang="en-US" sz="1750" kern="0" spc="-36" dirty="0" err="1" smtClean="0">
                <a:solidFill>
                  <a:srgbClr val="272525"/>
                </a:solidFill>
                <a:latin typeface="Source Sans Pro" pitchFamily="34" charset="0"/>
                <a:ea typeface="Source Sans Pro" pitchFamily="34" charset="-122"/>
                <a:cs typeface="Source Sans Pro" pitchFamily="34" charset="-120"/>
              </a:rPr>
              <a:t>Okulda</a:t>
            </a:r>
            <a:r>
              <a:rPr lang="en-US" sz="1750" kern="0" spc="-36" dirty="0" smtClean="0">
                <a:solidFill>
                  <a:srgbClr val="272525"/>
                </a:solidFill>
                <a:latin typeface="Source Sans Pro" pitchFamily="34" charset="0"/>
                <a:ea typeface="Source Sans Pro" pitchFamily="34" charset="-122"/>
                <a:cs typeface="Source Sans Pro" pitchFamily="34" charset="-120"/>
              </a:rPr>
              <a:t> Mindfulness </a:t>
            </a:r>
            <a:r>
              <a:rPr lang="en-US" sz="1750" kern="0" spc="-36" dirty="0" err="1" smtClean="0">
                <a:solidFill>
                  <a:srgbClr val="272525"/>
                </a:solidFill>
                <a:latin typeface="Source Sans Pro" pitchFamily="34" charset="0"/>
                <a:ea typeface="Source Sans Pro" pitchFamily="34" charset="-122"/>
                <a:cs typeface="Source Sans Pro" pitchFamily="34" charset="-120"/>
              </a:rPr>
              <a:t>uygulamaları</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için</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oluşturulabilecek</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ortamlar</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öğrenildi</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Öğrencilerin</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yaşına</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uygun</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egzersizler</a:t>
            </a:r>
            <a:r>
              <a:rPr lang="en-US" sz="1750" kern="0" spc="-36" dirty="0" smtClean="0">
                <a:solidFill>
                  <a:srgbClr val="272525"/>
                </a:solidFill>
                <a:latin typeface="Source Sans Pro" pitchFamily="34" charset="0"/>
                <a:ea typeface="Source Sans Pro" pitchFamily="34" charset="-122"/>
                <a:cs typeface="Source Sans Pro" pitchFamily="34" charset="-120"/>
              </a:rPr>
              <a:t> </a:t>
            </a:r>
            <a:r>
              <a:rPr lang="en-US" sz="1750" kern="0" spc="-36" dirty="0" err="1" smtClean="0">
                <a:solidFill>
                  <a:srgbClr val="272525"/>
                </a:solidFill>
                <a:latin typeface="Source Sans Pro" pitchFamily="34" charset="0"/>
                <a:ea typeface="Source Sans Pro" pitchFamily="34" charset="-122"/>
                <a:cs typeface="Source Sans Pro" pitchFamily="34" charset="-120"/>
              </a:rPr>
              <a:t>paylaşıldı</a:t>
            </a:r>
            <a:r>
              <a:rPr lang="en-US" sz="1750" kern="0" spc="-36" dirty="0" smtClean="0">
                <a:solidFill>
                  <a:srgbClr val="272525"/>
                </a:solidFill>
                <a:latin typeface="Source Sans Pro" pitchFamily="34" charset="0"/>
                <a:ea typeface="Source Sans Pro" pitchFamily="34" charset="-122"/>
                <a:cs typeface="Source Sans Pro" pitchFamily="34" charset="-120"/>
              </a:rPr>
              <a:t>.</a:t>
            </a:r>
            <a:endParaRPr lang="en-US" sz="1750" dirty="0"/>
          </a:p>
        </p:txBody>
      </p:sp>
      <p:pic>
        <p:nvPicPr>
          <p:cNvPr id="1026" name="Picture 2" descr="C:\Users\Rehberlik\Desktop\İtalya okul\Yeni klasör\WhatsApp Image 2025-02-13 at 08.30.28.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0976" y="0"/>
            <a:ext cx="4219424" cy="24696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ehberlik\Downloads\WhatsApp Image 2025-02-13 at 09.32.44.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0976" y="2469678"/>
            <a:ext cx="2185027" cy="270731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Rehberlik\Downloads\WhatsApp Image 2025-02-13 at 09.33.03.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0976" y="5176993"/>
            <a:ext cx="4219424" cy="30526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ehberlik\Downloads\WhatsApp Image 2025-02-13 at 16.30.48.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6003" y="2469678"/>
            <a:ext cx="2034397" cy="2707315"/>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927503" y="7071930"/>
            <a:ext cx="7465880" cy="630942"/>
          </a:xfrm>
          <a:prstGeom prst="rect">
            <a:avLst/>
          </a:prstGeom>
        </p:spPr>
        <p:txBody>
          <a:bodyPr wrap="square">
            <a:spAutoFit/>
          </a:bodyPr>
          <a:lstStyle/>
          <a:p>
            <a:pPr marL="285750" indent="-285750" algn="ctr">
              <a:buFont typeface="Wingdings" pitchFamily="2" charset="2"/>
              <a:buChar char="Ø"/>
            </a:pPr>
            <a:r>
              <a:rPr lang="tr-TR" sz="1750" dirty="0">
                <a:latin typeface="Times New Roman" pitchFamily="18" charset="0"/>
                <a:ea typeface="Source Sans Pro"/>
                <a:cs typeface="Times New Roman" pitchFamily="18" charset="0"/>
              </a:rPr>
              <a:t>Öğrenilen bilgiler ile ilgili online </a:t>
            </a:r>
            <a:r>
              <a:rPr lang="tr-TR" sz="1750" dirty="0" err="1">
                <a:latin typeface="Times New Roman" pitchFamily="18" charset="0"/>
                <a:ea typeface="Source Sans Pro"/>
                <a:cs typeface="Times New Roman" pitchFamily="18" charset="0"/>
              </a:rPr>
              <a:t>quiz</a:t>
            </a:r>
            <a:r>
              <a:rPr lang="tr-TR" sz="1750" dirty="0">
                <a:latin typeface="Times New Roman" pitchFamily="18" charset="0"/>
                <a:ea typeface="Source Sans Pro"/>
                <a:cs typeface="Times New Roman" pitchFamily="18" charset="0"/>
              </a:rPr>
              <a:t> yapıldı. Siber zorbalık ile mücadelede kullanılabilecek online aplikasyonlar tanıtıldı.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256348"/>
            <a:ext cx="5632490" cy="704017"/>
          </a:xfrm>
          <a:prstGeom prst="rect">
            <a:avLst/>
          </a:prstGeom>
          <a:noFill/>
          <a:ln/>
        </p:spPr>
        <p:txBody>
          <a:bodyPr wrap="none" lIns="0" tIns="0" rIns="0" bIns="0" rtlCol="0" anchor="t"/>
          <a:lstStyle/>
          <a:p>
            <a:pPr marL="0" indent="0">
              <a:lnSpc>
                <a:spcPts val="5500"/>
              </a:lnSpc>
              <a:buNone/>
            </a:pPr>
            <a:r>
              <a:rPr lang="en-US" sz="4400" kern="0" spc="-89" dirty="0">
                <a:solidFill>
                  <a:srgbClr val="000000"/>
                </a:solidFill>
                <a:latin typeface="Arial Black" pitchFamily="34" charset="0"/>
                <a:ea typeface="Source Serif Pro Semi Bold" pitchFamily="34" charset="-122"/>
                <a:cs typeface="Source Serif Pro Semi Bold" pitchFamily="34" charset="-120"/>
              </a:rPr>
              <a:t>Güvenli Okul Ortamı</a:t>
            </a:r>
            <a:endParaRPr lang="en-US" sz="4400" dirty="0">
              <a:latin typeface="Arial Black" pitchFamily="34" charset="0"/>
            </a:endParaRPr>
          </a:p>
        </p:txBody>
      </p:sp>
      <p:sp>
        <p:nvSpPr>
          <p:cNvPr id="3" name="Text 1"/>
          <p:cNvSpPr/>
          <p:nvPr/>
        </p:nvSpPr>
        <p:spPr>
          <a:xfrm>
            <a:off x="1753195" y="3883819"/>
            <a:ext cx="2816185" cy="351949"/>
          </a:xfrm>
          <a:prstGeom prst="rect">
            <a:avLst/>
          </a:prstGeom>
          <a:noFill/>
          <a:ln/>
        </p:spPr>
        <p:txBody>
          <a:bodyPr wrap="none" lIns="0" tIns="0" rIns="0" bIns="0" rtlCol="0" anchor="t"/>
          <a:lstStyle/>
          <a:p>
            <a:pPr marL="0" indent="0" algn="r">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Öğretmen Rolü</a:t>
            </a:r>
            <a:endParaRPr lang="en-US" sz="2200" dirty="0"/>
          </a:p>
        </p:txBody>
      </p:sp>
      <p:sp>
        <p:nvSpPr>
          <p:cNvPr id="4" name="Text 2"/>
          <p:cNvSpPr/>
          <p:nvPr/>
        </p:nvSpPr>
        <p:spPr>
          <a:xfrm>
            <a:off x="837724" y="4379357"/>
            <a:ext cx="3731657" cy="1149072"/>
          </a:xfrm>
          <a:prstGeom prst="rect">
            <a:avLst/>
          </a:prstGeom>
          <a:noFill/>
          <a:ln/>
        </p:spPr>
        <p:txBody>
          <a:bodyPr wrap="square" lIns="0" tIns="0" rIns="0" bIns="0" rtlCol="0" anchor="t"/>
          <a:lstStyle/>
          <a:p>
            <a:pPr marL="0" indent="0" algn="r">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Öğretmenlerin güvenli ve destekleyici okul ortamı oluşturmak için neler yapabileceği ele alındı.</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sp>
        <p:nvSpPr>
          <p:cNvPr id="6" name="Text 3"/>
          <p:cNvSpPr/>
          <p:nvPr/>
        </p:nvSpPr>
        <p:spPr>
          <a:xfrm>
            <a:off x="5677019" y="4193977"/>
            <a:ext cx="149543" cy="478631"/>
          </a:xfrm>
          <a:prstGeom prst="rect">
            <a:avLst/>
          </a:prstGeom>
          <a:noFill/>
          <a:ln/>
        </p:spPr>
        <p:txBody>
          <a:bodyPr wrap="none" lIns="0" tIns="0" rIns="0" bIns="0" rtlCol="0" anchor="t"/>
          <a:lstStyle/>
          <a:p>
            <a:pPr marL="0" indent="0">
              <a:lnSpc>
                <a:spcPts val="3750"/>
              </a:lnSpc>
              <a:buNone/>
            </a:pPr>
            <a:r>
              <a:rPr lang="en-US" sz="2350" kern="0" spc="-47"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350" dirty="0"/>
          </a:p>
        </p:txBody>
      </p:sp>
      <p:sp>
        <p:nvSpPr>
          <p:cNvPr id="7" name="Text 4"/>
          <p:cNvSpPr/>
          <p:nvPr/>
        </p:nvSpPr>
        <p:spPr>
          <a:xfrm>
            <a:off x="9941243" y="2564844"/>
            <a:ext cx="2816185" cy="351949"/>
          </a:xfrm>
          <a:prstGeom prst="rect">
            <a:avLst/>
          </a:prstGeom>
          <a:noFill/>
          <a:ln/>
        </p:spPr>
        <p:txBody>
          <a:bodyPr wrap="none" lIns="0" tIns="0" rIns="0" bIns="0" rtlCol="0" anchor="t"/>
          <a:lstStyle/>
          <a:p>
            <a:pPr marL="0" indent="0" algn="l">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İpuçları</a:t>
            </a:r>
            <a:endParaRPr lang="en-US" sz="2200" dirty="0"/>
          </a:p>
        </p:txBody>
      </p:sp>
      <p:sp>
        <p:nvSpPr>
          <p:cNvPr id="8" name="Text 5"/>
          <p:cNvSpPr/>
          <p:nvPr/>
        </p:nvSpPr>
        <p:spPr>
          <a:xfrm>
            <a:off x="9941243" y="3060383"/>
            <a:ext cx="3851434" cy="1149072"/>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Gizli zorbalık eylemlerinin öğrencilerdeki yansımalarını okuma ipuçları verildi. Video analizleri yapıldı.</a:t>
            </a:r>
            <a:endParaRPr lang="en-US" sz="1850" dirty="0"/>
          </a:p>
        </p:txBody>
      </p:sp>
      <p:pic>
        <p:nvPicPr>
          <p:cNvPr id="9" name="Image 1" descr="preencoded.png"/>
          <p:cNvPicPr>
            <a:picLocks noChangeAspect="1"/>
          </p:cNvPicPr>
          <p:nvPr/>
        </p:nvPicPr>
        <p:blipFill>
          <a:blip r:embed="rId4"/>
          <a:stretch>
            <a:fillRect/>
          </a:stretch>
        </p:blipFill>
        <p:spPr>
          <a:xfrm>
            <a:off x="5048131" y="2439114"/>
            <a:ext cx="4534138" cy="4534138"/>
          </a:xfrm>
          <a:prstGeom prst="rect">
            <a:avLst/>
          </a:prstGeom>
        </p:spPr>
      </p:pic>
      <p:sp>
        <p:nvSpPr>
          <p:cNvPr id="10" name="Text 6"/>
          <p:cNvSpPr/>
          <p:nvPr/>
        </p:nvSpPr>
        <p:spPr>
          <a:xfrm>
            <a:off x="8258294" y="3249335"/>
            <a:ext cx="149543" cy="478631"/>
          </a:xfrm>
          <a:prstGeom prst="rect">
            <a:avLst/>
          </a:prstGeom>
          <a:noFill/>
          <a:ln/>
        </p:spPr>
        <p:txBody>
          <a:bodyPr wrap="none" lIns="0" tIns="0" rIns="0" bIns="0" rtlCol="0" anchor="t"/>
          <a:lstStyle/>
          <a:p>
            <a:pPr marL="0" indent="0">
              <a:lnSpc>
                <a:spcPts val="3750"/>
              </a:lnSpc>
              <a:buNone/>
            </a:pPr>
            <a:r>
              <a:rPr lang="en-US" sz="2350" kern="0" spc="-47"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350" dirty="0"/>
          </a:p>
        </p:txBody>
      </p:sp>
      <p:sp>
        <p:nvSpPr>
          <p:cNvPr id="11" name="Text 7"/>
          <p:cNvSpPr/>
          <p:nvPr/>
        </p:nvSpPr>
        <p:spPr>
          <a:xfrm>
            <a:off x="9941243" y="4819888"/>
            <a:ext cx="2816185" cy="351949"/>
          </a:xfrm>
          <a:prstGeom prst="rect">
            <a:avLst/>
          </a:prstGeom>
          <a:noFill/>
          <a:ln/>
        </p:spPr>
        <p:txBody>
          <a:bodyPr wrap="none" lIns="0" tIns="0" rIns="0" bIns="0" rtlCol="0" anchor="t"/>
          <a:lstStyle/>
          <a:p>
            <a:pPr marL="0" indent="0" algn="l">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Nezaket Dili</a:t>
            </a:r>
            <a:endParaRPr lang="en-US" sz="2200" dirty="0"/>
          </a:p>
        </p:txBody>
      </p:sp>
      <p:sp>
        <p:nvSpPr>
          <p:cNvPr id="12" name="Text 8"/>
          <p:cNvSpPr/>
          <p:nvPr/>
        </p:nvSpPr>
        <p:spPr>
          <a:xfrm>
            <a:off x="9941243" y="5315426"/>
            <a:ext cx="3851434" cy="1532096"/>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Öğrencilere nezaket ve ben dilinin öğretilmesi üzerinde duruldu. Duygusal zeka ve çatışmalarda arabuluculuk taktikleri anlatıldı.</a:t>
            </a:r>
            <a:endParaRPr lang="en-US" sz="1850" dirty="0"/>
          </a:p>
        </p:txBody>
      </p:sp>
      <p:pic>
        <p:nvPicPr>
          <p:cNvPr id="13" name="Image 2" descr="preencoded.png"/>
          <p:cNvPicPr>
            <a:picLocks noChangeAspect="1"/>
          </p:cNvPicPr>
          <p:nvPr/>
        </p:nvPicPr>
        <p:blipFill>
          <a:blip r:embed="rId5"/>
          <a:stretch>
            <a:fillRect/>
          </a:stretch>
        </p:blipFill>
        <p:spPr>
          <a:xfrm>
            <a:off x="5048131" y="2439114"/>
            <a:ext cx="4534138" cy="4534138"/>
          </a:xfrm>
          <a:prstGeom prst="rect">
            <a:avLst/>
          </a:prstGeom>
        </p:spPr>
      </p:pic>
      <p:sp>
        <p:nvSpPr>
          <p:cNvPr id="14" name="Text 9"/>
          <p:cNvSpPr/>
          <p:nvPr/>
        </p:nvSpPr>
        <p:spPr>
          <a:xfrm>
            <a:off x="7785735" y="5957054"/>
            <a:ext cx="149543" cy="478631"/>
          </a:xfrm>
          <a:prstGeom prst="rect">
            <a:avLst/>
          </a:prstGeom>
          <a:noFill/>
          <a:ln/>
        </p:spPr>
        <p:txBody>
          <a:bodyPr wrap="none" lIns="0" tIns="0" rIns="0" bIns="0" rtlCol="0" anchor="t"/>
          <a:lstStyle/>
          <a:p>
            <a:pPr marL="0" indent="0">
              <a:lnSpc>
                <a:spcPts val="3750"/>
              </a:lnSpc>
              <a:buNone/>
            </a:pPr>
            <a:r>
              <a:rPr lang="en-US" sz="2350" kern="0" spc="-47"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3561397" y="615856"/>
            <a:ext cx="5480209" cy="684967"/>
          </a:xfrm>
          <a:prstGeom prst="rect">
            <a:avLst/>
          </a:prstGeom>
          <a:noFill/>
          <a:ln/>
        </p:spPr>
        <p:txBody>
          <a:bodyPr wrap="none" lIns="0" tIns="0" rIns="0" bIns="0" rtlCol="0" anchor="t"/>
          <a:lstStyle/>
          <a:p>
            <a:pPr marL="0" indent="0" algn="ctr">
              <a:lnSpc>
                <a:spcPts val="5350"/>
              </a:lnSpc>
              <a:buNone/>
            </a:pPr>
            <a:r>
              <a:rPr lang="en-US" sz="4300" kern="0" spc="-86" dirty="0">
                <a:solidFill>
                  <a:srgbClr val="000000"/>
                </a:solidFill>
                <a:latin typeface="Arial Black" pitchFamily="34" charset="0"/>
                <a:ea typeface="Source Serif Pro Semi Bold" pitchFamily="34" charset="-122"/>
                <a:cs typeface="Source Serif Pro Semi Bold" pitchFamily="34" charset="-120"/>
              </a:rPr>
              <a:t>Müdahale Stratejileri</a:t>
            </a:r>
            <a:endParaRPr lang="en-US" sz="4300" dirty="0">
              <a:latin typeface="Arial Black" pitchFamily="34" charset="0"/>
            </a:endParaRPr>
          </a:p>
        </p:txBody>
      </p:sp>
      <p:sp>
        <p:nvSpPr>
          <p:cNvPr id="4" name="Shape 1"/>
          <p:cNvSpPr/>
          <p:nvPr/>
        </p:nvSpPr>
        <p:spPr>
          <a:xfrm>
            <a:off x="816682" y="1523167"/>
            <a:ext cx="30480" cy="5917168"/>
          </a:xfrm>
          <a:prstGeom prst="roundRect">
            <a:avLst>
              <a:gd name="adj" fmla="val 320940"/>
            </a:avLst>
          </a:prstGeom>
          <a:solidFill>
            <a:srgbClr val="D6BADD"/>
          </a:solidFill>
          <a:ln/>
        </p:spPr>
      </p:sp>
      <p:sp>
        <p:nvSpPr>
          <p:cNvPr id="5" name="Shape 2"/>
          <p:cNvSpPr/>
          <p:nvPr/>
        </p:nvSpPr>
        <p:spPr>
          <a:xfrm>
            <a:off x="1343950" y="1958670"/>
            <a:ext cx="815102" cy="30480"/>
          </a:xfrm>
          <a:prstGeom prst="roundRect">
            <a:avLst>
              <a:gd name="adj" fmla="val 320940"/>
            </a:avLst>
          </a:prstGeom>
          <a:solidFill>
            <a:srgbClr val="D6BADD"/>
          </a:solidFill>
          <a:ln/>
        </p:spPr>
      </p:sp>
      <p:sp>
        <p:nvSpPr>
          <p:cNvPr id="6" name="Shape 3"/>
          <p:cNvSpPr/>
          <p:nvPr/>
        </p:nvSpPr>
        <p:spPr>
          <a:xfrm>
            <a:off x="831922" y="1674614"/>
            <a:ext cx="523994" cy="523994"/>
          </a:xfrm>
          <a:prstGeom prst="roundRect">
            <a:avLst>
              <a:gd name="adj" fmla="val 18669"/>
            </a:avLst>
          </a:prstGeom>
          <a:solidFill>
            <a:srgbClr val="F0D4F7"/>
          </a:solidFill>
          <a:ln w="7620">
            <a:solidFill>
              <a:srgbClr val="D6BADD"/>
            </a:solidFill>
            <a:prstDash val="solid"/>
          </a:ln>
        </p:spPr>
      </p:sp>
      <p:sp>
        <p:nvSpPr>
          <p:cNvPr id="7" name="Text 4"/>
          <p:cNvSpPr/>
          <p:nvPr/>
        </p:nvSpPr>
        <p:spPr>
          <a:xfrm>
            <a:off x="1011706" y="1772185"/>
            <a:ext cx="164425" cy="328851"/>
          </a:xfrm>
          <a:prstGeom prst="rect">
            <a:avLst/>
          </a:prstGeom>
          <a:noFill/>
          <a:ln/>
        </p:spPr>
        <p:txBody>
          <a:bodyPr wrap="none" lIns="0" tIns="0" rIns="0" bIns="0" rtlCol="0" anchor="t"/>
          <a:lstStyle/>
          <a:p>
            <a:pPr marL="0" indent="0" algn="ctr">
              <a:lnSpc>
                <a:spcPts val="2550"/>
              </a:lnSpc>
              <a:buNone/>
            </a:pPr>
            <a:r>
              <a:rPr lang="en-US" sz="2550" kern="0" spc="-52"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550" dirty="0"/>
          </a:p>
        </p:txBody>
      </p:sp>
      <p:sp>
        <p:nvSpPr>
          <p:cNvPr id="8" name="Text 5"/>
          <p:cNvSpPr/>
          <p:nvPr/>
        </p:nvSpPr>
        <p:spPr>
          <a:xfrm>
            <a:off x="2191345" y="1832652"/>
            <a:ext cx="2740104" cy="342424"/>
          </a:xfrm>
          <a:prstGeom prst="rect">
            <a:avLst/>
          </a:prstGeom>
          <a:noFill/>
          <a:ln/>
        </p:spPr>
        <p:txBody>
          <a:bodyPr wrap="none" lIns="0" tIns="0" rIns="0" bIns="0" rtlCol="0" anchor="t"/>
          <a:lstStyle/>
          <a:p>
            <a:pPr marL="0" indent="0" algn="l">
              <a:lnSpc>
                <a:spcPts val="2650"/>
              </a:lnSpc>
              <a:buNone/>
            </a:pPr>
            <a:r>
              <a:rPr lang="en-US" sz="2150" kern="0" spc="-43" dirty="0">
                <a:solidFill>
                  <a:srgbClr val="272525"/>
                </a:solidFill>
                <a:latin typeface="Source Serif Pro Semi Bold" pitchFamily="34" charset="0"/>
                <a:ea typeface="Source Serif Pro Semi Bold" pitchFamily="34" charset="-122"/>
                <a:cs typeface="Source Serif Pro Semi Bold" pitchFamily="34" charset="-120"/>
              </a:rPr>
              <a:t>Bütüncül Yaklaşım</a:t>
            </a:r>
            <a:endParaRPr lang="en-US" sz="2150" dirty="0"/>
          </a:p>
        </p:txBody>
      </p:sp>
      <p:sp>
        <p:nvSpPr>
          <p:cNvPr id="9" name="Text 6"/>
          <p:cNvSpPr/>
          <p:nvPr/>
        </p:nvSpPr>
        <p:spPr>
          <a:xfrm>
            <a:off x="1757483" y="2440628"/>
            <a:ext cx="5883473" cy="1117640"/>
          </a:xfrm>
          <a:prstGeom prst="rect">
            <a:avLst/>
          </a:prstGeom>
          <a:noFill/>
          <a:ln/>
        </p:spPr>
        <p:txBody>
          <a:bodyPr wrap="square" lIns="0" tIns="0" rIns="0" bIns="0" rtlCol="0" anchor="t"/>
          <a:lstStyle/>
          <a:p>
            <a:pPr marL="0" indent="0" algn="just">
              <a:lnSpc>
                <a:spcPts val="2900"/>
              </a:lnSpc>
              <a:buNone/>
            </a:pPr>
            <a:r>
              <a:rPr lang="en-US" sz="1800" kern="0" spc="-37" dirty="0">
                <a:solidFill>
                  <a:srgbClr val="272525"/>
                </a:solidFill>
                <a:latin typeface="Source Sans Pro" pitchFamily="34" charset="0"/>
                <a:ea typeface="Source Sans Pro" pitchFamily="34" charset="-122"/>
                <a:cs typeface="Source Sans Pro" pitchFamily="34" charset="-120"/>
              </a:rPr>
              <a:t>Bütüncül okul yaklaşımı, zorbalığı önleme, stratejiler geliştirme, müfredata entegre etme ve olumlu okul iklimini teşvik etme ele alındı.</a:t>
            </a:r>
            <a:endParaRPr lang="en-US" sz="1800" dirty="0"/>
          </a:p>
        </p:txBody>
      </p:sp>
      <p:sp>
        <p:nvSpPr>
          <p:cNvPr id="10" name="Shape 7"/>
          <p:cNvSpPr/>
          <p:nvPr/>
        </p:nvSpPr>
        <p:spPr>
          <a:xfrm>
            <a:off x="1355915" y="4377214"/>
            <a:ext cx="803137" cy="45719"/>
          </a:xfrm>
          <a:prstGeom prst="roundRect">
            <a:avLst>
              <a:gd name="adj" fmla="val 320940"/>
            </a:avLst>
          </a:prstGeom>
          <a:solidFill>
            <a:srgbClr val="D6BADD"/>
          </a:solidFill>
          <a:ln/>
        </p:spPr>
      </p:sp>
      <p:sp>
        <p:nvSpPr>
          <p:cNvPr id="11" name="Shape 8"/>
          <p:cNvSpPr/>
          <p:nvPr/>
        </p:nvSpPr>
        <p:spPr>
          <a:xfrm>
            <a:off x="819956" y="4137422"/>
            <a:ext cx="523994" cy="523994"/>
          </a:xfrm>
          <a:prstGeom prst="roundRect">
            <a:avLst>
              <a:gd name="adj" fmla="val 18669"/>
            </a:avLst>
          </a:prstGeom>
          <a:solidFill>
            <a:srgbClr val="F0D4F7"/>
          </a:solidFill>
          <a:ln w="7620">
            <a:solidFill>
              <a:srgbClr val="D6BADD"/>
            </a:solidFill>
            <a:prstDash val="solid"/>
          </a:ln>
        </p:spPr>
      </p:sp>
      <p:sp>
        <p:nvSpPr>
          <p:cNvPr id="12" name="Text 9"/>
          <p:cNvSpPr/>
          <p:nvPr/>
        </p:nvSpPr>
        <p:spPr>
          <a:xfrm>
            <a:off x="999740" y="4207793"/>
            <a:ext cx="164425" cy="328851"/>
          </a:xfrm>
          <a:prstGeom prst="rect">
            <a:avLst/>
          </a:prstGeom>
          <a:noFill/>
          <a:ln/>
        </p:spPr>
        <p:txBody>
          <a:bodyPr wrap="none" lIns="0" tIns="0" rIns="0" bIns="0" rtlCol="0" anchor="t"/>
          <a:lstStyle/>
          <a:p>
            <a:pPr marL="0" indent="0" algn="ctr">
              <a:lnSpc>
                <a:spcPts val="2550"/>
              </a:lnSpc>
              <a:buNone/>
            </a:pPr>
            <a:r>
              <a:rPr lang="en-US" sz="2550" kern="0" spc="-52"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550" dirty="0"/>
          </a:p>
        </p:txBody>
      </p:sp>
      <p:sp>
        <p:nvSpPr>
          <p:cNvPr id="13" name="Text 10"/>
          <p:cNvSpPr/>
          <p:nvPr/>
        </p:nvSpPr>
        <p:spPr>
          <a:xfrm>
            <a:off x="2357600" y="4139327"/>
            <a:ext cx="2740104" cy="342424"/>
          </a:xfrm>
          <a:prstGeom prst="rect">
            <a:avLst/>
          </a:prstGeom>
          <a:noFill/>
          <a:ln/>
        </p:spPr>
        <p:txBody>
          <a:bodyPr wrap="none" lIns="0" tIns="0" rIns="0" bIns="0" rtlCol="0" anchor="t"/>
          <a:lstStyle/>
          <a:p>
            <a:pPr marL="0" indent="0" algn="l">
              <a:lnSpc>
                <a:spcPts val="2650"/>
              </a:lnSpc>
              <a:buNone/>
            </a:pPr>
            <a:r>
              <a:rPr lang="en-US" sz="2150" kern="0" spc="-43" dirty="0">
                <a:solidFill>
                  <a:srgbClr val="272525"/>
                </a:solidFill>
                <a:latin typeface="Source Serif Pro Semi Bold" pitchFamily="34" charset="0"/>
                <a:ea typeface="Source Serif Pro Semi Bold" pitchFamily="34" charset="-122"/>
                <a:cs typeface="Source Serif Pro Semi Bold" pitchFamily="34" charset="-120"/>
              </a:rPr>
              <a:t>Etkili Stratejiler</a:t>
            </a:r>
            <a:endParaRPr lang="en-US" sz="2150" dirty="0"/>
          </a:p>
        </p:txBody>
      </p:sp>
      <p:sp>
        <p:nvSpPr>
          <p:cNvPr id="14" name="Text 11"/>
          <p:cNvSpPr/>
          <p:nvPr/>
        </p:nvSpPr>
        <p:spPr>
          <a:xfrm>
            <a:off x="1751501" y="4711000"/>
            <a:ext cx="5883473" cy="745093"/>
          </a:xfrm>
          <a:prstGeom prst="rect">
            <a:avLst/>
          </a:prstGeom>
          <a:noFill/>
          <a:ln/>
        </p:spPr>
        <p:txBody>
          <a:bodyPr wrap="square" lIns="0" tIns="0" rIns="0" bIns="0" rtlCol="0" anchor="t"/>
          <a:lstStyle/>
          <a:p>
            <a:pPr marL="0" indent="0" algn="just">
              <a:lnSpc>
                <a:spcPts val="2900"/>
              </a:lnSpc>
              <a:buNone/>
            </a:pPr>
            <a:r>
              <a:rPr lang="en-US" sz="1800" kern="0" spc="-37" dirty="0">
                <a:solidFill>
                  <a:srgbClr val="272525"/>
                </a:solidFill>
                <a:latin typeface="Source Sans Pro" pitchFamily="34" charset="0"/>
                <a:ea typeface="Source Sans Pro" pitchFamily="34" charset="-122"/>
                <a:cs typeface="Source Sans Pro" pitchFamily="34" charset="-120"/>
              </a:rPr>
              <a:t>Gerilimi tırmandırma, çatışmalara çözüm üretme ve yeniden yapılandırıcı uygulamalar gibi etkili stratejiler incelendi.</a:t>
            </a:r>
            <a:endParaRPr lang="en-US" sz="1800" dirty="0"/>
          </a:p>
        </p:txBody>
      </p:sp>
      <p:sp>
        <p:nvSpPr>
          <p:cNvPr id="15" name="Shape 12"/>
          <p:cNvSpPr/>
          <p:nvPr/>
        </p:nvSpPr>
        <p:spPr>
          <a:xfrm>
            <a:off x="1343950" y="6407586"/>
            <a:ext cx="815102" cy="45719"/>
          </a:xfrm>
          <a:prstGeom prst="roundRect">
            <a:avLst>
              <a:gd name="adj" fmla="val 320940"/>
            </a:avLst>
          </a:prstGeom>
          <a:solidFill>
            <a:srgbClr val="D6BADD"/>
          </a:solidFill>
          <a:ln/>
        </p:spPr>
      </p:sp>
      <p:sp>
        <p:nvSpPr>
          <p:cNvPr id="16" name="Shape 13"/>
          <p:cNvSpPr/>
          <p:nvPr/>
        </p:nvSpPr>
        <p:spPr>
          <a:xfrm>
            <a:off x="851821" y="6131838"/>
            <a:ext cx="523994" cy="523994"/>
          </a:xfrm>
          <a:prstGeom prst="roundRect">
            <a:avLst>
              <a:gd name="adj" fmla="val 18669"/>
            </a:avLst>
          </a:prstGeom>
          <a:solidFill>
            <a:srgbClr val="F0D4F7"/>
          </a:solidFill>
          <a:ln w="7620">
            <a:solidFill>
              <a:srgbClr val="D6BADD"/>
            </a:solidFill>
            <a:prstDash val="solid"/>
          </a:ln>
        </p:spPr>
      </p:sp>
      <p:sp>
        <p:nvSpPr>
          <p:cNvPr id="17" name="Text 14"/>
          <p:cNvSpPr/>
          <p:nvPr/>
        </p:nvSpPr>
        <p:spPr>
          <a:xfrm>
            <a:off x="1031605" y="6243161"/>
            <a:ext cx="164425" cy="328851"/>
          </a:xfrm>
          <a:prstGeom prst="rect">
            <a:avLst/>
          </a:prstGeom>
          <a:noFill/>
          <a:ln/>
        </p:spPr>
        <p:txBody>
          <a:bodyPr wrap="none" lIns="0" tIns="0" rIns="0" bIns="0" rtlCol="0" anchor="t"/>
          <a:lstStyle/>
          <a:p>
            <a:pPr marL="0" indent="0" algn="ctr">
              <a:lnSpc>
                <a:spcPts val="2550"/>
              </a:lnSpc>
              <a:buNone/>
            </a:pPr>
            <a:r>
              <a:rPr lang="en-US" sz="2550" kern="0" spc="-52"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550" dirty="0"/>
          </a:p>
        </p:txBody>
      </p:sp>
      <p:sp>
        <p:nvSpPr>
          <p:cNvPr id="18" name="Text 15"/>
          <p:cNvSpPr/>
          <p:nvPr/>
        </p:nvSpPr>
        <p:spPr>
          <a:xfrm>
            <a:off x="2357600" y="6222623"/>
            <a:ext cx="2740104" cy="342424"/>
          </a:xfrm>
          <a:prstGeom prst="rect">
            <a:avLst/>
          </a:prstGeom>
          <a:noFill/>
          <a:ln/>
        </p:spPr>
        <p:txBody>
          <a:bodyPr wrap="none" lIns="0" tIns="0" rIns="0" bIns="0" rtlCol="0" anchor="t"/>
          <a:lstStyle/>
          <a:p>
            <a:pPr marL="0" indent="0" algn="l">
              <a:lnSpc>
                <a:spcPts val="2650"/>
              </a:lnSpc>
              <a:buNone/>
            </a:pPr>
            <a:r>
              <a:rPr lang="en-US" sz="2150" kern="0" spc="-43" dirty="0">
                <a:solidFill>
                  <a:srgbClr val="272525"/>
                </a:solidFill>
                <a:latin typeface="Source Serif Pro Semi Bold" pitchFamily="34" charset="0"/>
                <a:ea typeface="Source Serif Pro Semi Bold" pitchFamily="34" charset="-122"/>
                <a:cs typeface="Source Serif Pro Semi Bold" pitchFamily="34" charset="-120"/>
              </a:rPr>
              <a:t>Rol Yapma</a:t>
            </a:r>
            <a:endParaRPr lang="en-US" sz="2150" dirty="0"/>
          </a:p>
        </p:txBody>
      </p:sp>
      <p:sp>
        <p:nvSpPr>
          <p:cNvPr id="19" name="Text 16"/>
          <p:cNvSpPr/>
          <p:nvPr/>
        </p:nvSpPr>
        <p:spPr>
          <a:xfrm>
            <a:off x="1751500" y="6813427"/>
            <a:ext cx="5883473" cy="745093"/>
          </a:xfrm>
          <a:prstGeom prst="rect">
            <a:avLst/>
          </a:prstGeom>
          <a:noFill/>
          <a:ln/>
        </p:spPr>
        <p:txBody>
          <a:bodyPr wrap="square" lIns="0" tIns="0" rIns="0" bIns="0" rtlCol="0" anchor="t"/>
          <a:lstStyle/>
          <a:p>
            <a:pPr marL="0" indent="0" algn="just">
              <a:lnSpc>
                <a:spcPts val="2900"/>
              </a:lnSpc>
              <a:buNone/>
            </a:pPr>
            <a:r>
              <a:rPr lang="en-US" sz="1800" kern="0" spc="-37" dirty="0">
                <a:solidFill>
                  <a:srgbClr val="272525"/>
                </a:solidFill>
                <a:latin typeface="Source Sans Pro" pitchFamily="34" charset="0"/>
                <a:ea typeface="Source Sans Pro" pitchFamily="34" charset="-122"/>
                <a:cs typeface="Source Sans Pro" pitchFamily="34" charset="-120"/>
              </a:rPr>
              <a:t>Farklı müdahale senaryoları oluşturularak rol yapma yoluyla pratik yapıldı ve geri bildirimler alındı.</a:t>
            </a:r>
            <a:endParaRPr lang="en-US" sz="1800" dirty="0"/>
          </a:p>
        </p:txBody>
      </p:sp>
      <p:pic>
        <p:nvPicPr>
          <p:cNvPr id="1026" name="Picture 2" descr="C:\Users\Rehberlik\Desktop\İtalya okul\Yeni klasör\WhatsApp Image 2025-02-13 at 08.30.28 (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5900" y="1772184"/>
            <a:ext cx="4064499" cy="30852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ehberlik\Desktop\İtalya okul\Yeni klasör\WhatsApp Image 2025-02-13 at 09.35.4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5900" y="4857450"/>
            <a:ext cx="4064500" cy="3372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488589" y="623232"/>
            <a:ext cx="6840736" cy="704017"/>
          </a:xfrm>
          <a:prstGeom prst="rect">
            <a:avLst/>
          </a:prstGeom>
          <a:noFill/>
          <a:ln/>
        </p:spPr>
        <p:txBody>
          <a:bodyPr wrap="none" lIns="0" tIns="0" rIns="0" bIns="0" rtlCol="0" anchor="t"/>
          <a:lstStyle/>
          <a:p>
            <a:pPr marL="0" indent="0">
              <a:lnSpc>
                <a:spcPts val="5500"/>
              </a:lnSpc>
              <a:buNone/>
            </a:pPr>
            <a:r>
              <a:rPr lang="en-US" sz="4400" kern="0" spc="-89" dirty="0">
                <a:solidFill>
                  <a:srgbClr val="000000"/>
                </a:solidFill>
                <a:latin typeface="Arial Black" pitchFamily="34" charset="0"/>
                <a:ea typeface="Source Serif Pro Semi Bold" pitchFamily="34" charset="-122"/>
                <a:cs typeface="Source Serif Pro Semi Bold" pitchFamily="34" charset="-120"/>
              </a:rPr>
              <a:t>Drama ve Teatral Faaliyetler</a:t>
            </a:r>
            <a:endParaRPr lang="en-US" sz="4400" dirty="0">
              <a:latin typeface="Arial Black" pitchFamily="34" charset="0"/>
            </a:endParaRPr>
          </a:p>
        </p:txBody>
      </p:sp>
      <p:sp>
        <p:nvSpPr>
          <p:cNvPr id="4" name="Shape 1"/>
          <p:cNvSpPr/>
          <p:nvPr/>
        </p:nvSpPr>
        <p:spPr>
          <a:xfrm>
            <a:off x="411913" y="1492784"/>
            <a:ext cx="538520" cy="538520"/>
          </a:xfrm>
          <a:prstGeom prst="roundRect">
            <a:avLst>
              <a:gd name="adj" fmla="val 18670"/>
            </a:avLst>
          </a:prstGeom>
          <a:solidFill>
            <a:srgbClr val="F0D4F7"/>
          </a:solidFill>
          <a:ln w="7620">
            <a:solidFill>
              <a:srgbClr val="D6BADD"/>
            </a:solidFill>
            <a:prstDash val="solid"/>
          </a:ln>
        </p:spPr>
      </p:sp>
      <p:sp>
        <p:nvSpPr>
          <p:cNvPr id="5" name="Text 2"/>
          <p:cNvSpPr/>
          <p:nvPr/>
        </p:nvSpPr>
        <p:spPr>
          <a:xfrm>
            <a:off x="596698" y="1575656"/>
            <a:ext cx="168950" cy="337899"/>
          </a:xfrm>
          <a:prstGeom prst="rect">
            <a:avLst/>
          </a:prstGeom>
          <a:noFill/>
          <a:ln/>
        </p:spPr>
        <p:txBody>
          <a:bodyPr wrap="none" lIns="0" tIns="0" rIns="0" bIns="0" rtlCol="0" anchor="t"/>
          <a:lstStyle/>
          <a:p>
            <a:pPr marL="0" indent="0" algn="ctr">
              <a:lnSpc>
                <a:spcPts val="2650"/>
              </a:lnSpc>
              <a:buNone/>
            </a:pPr>
            <a:r>
              <a:rPr lang="en-US" sz="2650" kern="0" spc="-53"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6" name="Text 3"/>
          <p:cNvSpPr/>
          <p:nvPr/>
        </p:nvSpPr>
        <p:spPr>
          <a:xfrm>
            <a:off x="426038" y="2131456"/>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Faydaları</a:t>
            </a:r>
            <a:endParaRPr lang="en-US" sz="2200" dirty="0"/>
          </a:p>
        </p:txBody>
      </p:sp>
      <p:sp>
        <p:nvSpPr>
          <p:cNvPr id="7" name="Text 4"/>
          <p:cNvSpPr/>
          <p:nvPr/>
        </p:nvSpPr>
        <p:spPr>
          <a:xfrm>
            <a:off x="488590" y="2576631"/>
            <a:ext cx="2553868" cy="2298144"/>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Akran zorbalığını engellemede drama ve teatral faaliyetlerin faydalarından bahsedildi. Branş öğretmenleri ile beyin fırtınası yapıldı.</a:t>
            </a:r>
            <a:endParaRPr lang="en-US" sz="1850" dirty="0"/>
          </a:p>
        </p:txBody>
      </p:sp>
      <p:sp>
        <p:nvSpPr>
          <p:cNvPr id="8" name="Shape 5"/>
          <p:cNvSpPr/>
          <p:nvPr/>
        </p:nvSpPr>
        <p:spPr>
          <a:xfrm>
            <a:off x="4342524" y="1475345"/>
            <a:ext cx="538520" cy="538520"/>
          </a:xfrm>
          <a:prstGeom prst="roundRect">
            <a:avLst>
              <a:gd name="adj" fmla="val 18670"/>
            </a:avLst>
          </a:prstGeom>
          <a:solidFill>
            <a:srgbClr val="F0D4F7"/>
          </a:solidFill>
          <a:ln w="7620">
            <a:solidFill>
              <a:srgbClr val="D6BADD"/>
            </a:solidFill>
            <a:prstDash val="solid"/>
          </a:ln>
        </p:spPr>
      </p:sp>
      <p:sp>
        <p:nvSpPr>
          <p:cNvPr id="9" name="Text 6"/>
          <p:cNvSpPr/>
          <p:nvPr/>
        </p:nvSpPr>
        <p:spPr>
          <a:xfrm>
            <a:off x="4527309" y="1575655"/>
            <a:ext cx="168950" cy="337899"/>
          </a:xfrm>
          <a:prstGeom prst="rect">
            <a:avLst/>
          </a:prstGeom>
          <a:noFill/>
          <a:ln/>
        </p:spPr>
        <p:txBody>
          <a:bodyPr wrap="none" lIns="0" tIns="0" rIns="0" bIns="0" rtlCol="0" anchor="t"/>
          <a:lstStyle/>
          <a:p>
            <a:pPr marL="0" indent="0" algn="ctr">
              <a:lnSpc>
                <a:spcPts val="2650"/>
              </a:lnSpc>
              <a:buNone/>
            </a:pPr>
            <a:r>
              <a:rPr lang="en-US" sz="2650" kern="0" spc="-53"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0" name="Text 7"/>
          <p:cNvSpPr/>
          <p:nvPr/>
        </p:nvSpPr>
        <p:spPr>
          <a:xfrm>
            <a:off x="4383719" y="2204549"/>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Empati</a:t>
            </a:r>
            <a:endParaRPr lang="en-US" sz="2200" dirty="0"/>
          </a:p>
        </p:txBody>
      </p:sp>
      <p:sp>
        <p:nvSpPr>
          <p:cNvPr id="11" name="Text 8"/>
          <p:cNvSpPr/>
          <p:nvPr/>
        </p:nvSpPr>
        <p:spPr>
          <a:xfrm>
            <a:off x="4383719" y="2768143"/>
            <a:ext cx="2836783" cy="1915120"/>
          </a:xfrm>
          <a:prstGeom prst="rect">
            <a:avLst/>
          </a:prstGeom>
          <a:noFill/>
          <a:ln/>
        </p:spPr>
        <p:txBody>
          <a:bodyPr wrap="square" lIns="0" tIns="0" rIns="0" bIns="0" rtlCol="0" anchor="t"/>
          <a:lstStyle/>
          <a:p>
            <a:pPr marL="0" indent="0" algn="just">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Doğaçlama, rol yapma ve Forum Tiyatrosu yoluyla empatiyi teşvik etme ve bakış açısını genişletme becerileri öğrenildi.</a:t>
            </a:r>
            <a:endParaRPr lang="en-US" sz="1850" dirty="0"/>
          </a:p>
        </p:txBody>
      </p:sp>
      <p:sp>
        <p:nvSpPr>
          <p:cNvPr id="12" name="Shape 9"/>
          <p:cNvSpPr/>
          <p:nvPr/>
        </p:nvSpPr>
        <p:spPr>
          <a:xfrm>
            <a:off x="488589" y="5247084"/>
            <a:ext cx="538520" cy="538520"/>
          </a:xfrm>
          <a:prstGeom prst="roundRect">
            <a:avLst>
              <a:gd name="adj" fmla="val 0"/>
            </a:avLst>
          </a:prstGeom>
          <a:solidFill>
            <a:srgbClr val="F0D4F7"/>
          </a:solidFill>
          <a:ln w="7620">
            <a:solidFill>
              <a:srgbClr val="D6BADD"/>
            </a:solidFill>
            <a:prstDash val="solid"/>
          </a:ln>
        </p:spPr>
      </p:sp>
      <p:sp>
        <p:nvSpPr>
          <p:cNvPr id="13" name="Text 10"/>
          <p:cNvSpPr/>
          <p:nvPr/>
        </p:nvSpPr>
        <p:spPr>
          <a:xfrm>
            <a:off x="673374" y="5338676"/>
            <a:ext cx="168950" cy="337899"/>
          </a:xfrm>
          <a:prstGeom prst="rect">
            <a:avLst/>
          </a:prstGeom>
          <a:noFill/>
          <a:ln/>
        </p:spPr>
        <p:txBody>
          <a:bodyPr wrap="none" lIns="0" tIns="0" rIns="0" bIns="0" rtlCol="0" anchor="t"/>
          <a:lstStyle/>
          <a:p>
            <a:pPr marL="0" indent="0" algn="ctr">
              <a:lnSpc>
                <a:spcPts val="2650"/>
              </a:lnSpc>
              <a:buNone/>
            </a:pPr>
            <a:r>
              <a:rPr lang="en-US" sz="2650" kern="0" spc="-53"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4" name="Text 11"/>
          <p:cNvSpPr/>
          <p:nvPr/>
        </p:nvSpPr>
        <p:spPr>
          <a:xfrm>
            <a:off x="509187" y="5929192"/>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Source Serif Pro Semi Bold" pitchFamily="34" charset="0"/>
                <a:ea typeface="Source Serif Pro Semi Bold" pitchFamily="34" charset="-122"/>
                <a:cs typeface="Source Serif Pro Semi Bold" pitchFamily="34" charset="-120"/>
              </a:rPr>
              <a:t>Final Projesi</a:t>
            </a:r>
            <a:endParaRPr lang="en-US" sz="2200" dirty="0"/>
          </a:p>
        </p:txBody>
      </p:sp>
      <p:sp>
        <p:nvSpPr>
          <p:cNvPr id="15" name="Text 12"/>
          <p:cNvSpPr/>
          <p:nvPr/>
        </p:nvSpPr>
        <p:spPr>
          <a:xfrm>
            <a:off x="509187" y="6487553"/>
            <a:ext cx="6690717" cy="1149072"/>
          </a:xfrm>
          <a:prstGeom prst="rect">
            <a:avLst/>
          </a:prstGeom>
          <a:noFill/>
          <a:ln/>
        </p:spPr>
        <p:txBody>
          <a:bodyPr wrap="square" lIns="0" tIns="0" rIns="0" bIns="0" rtlCol="0" anchor="t"/>
          <a:lstStyle/>
          <a:p>
            <a:pPr marL="0" indent="0" algn="just">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Öğretmenlerin zorbalık karşıtı ortamlar oluşturma ve Mindfulness içeren çözümler üretme becerilerini senaryolaştırarak tiyatro oyunu sergilemesi sağlandı.</a:t>
            </a:r>
            <a:endParaRPr lang="en-US" sz="1850" dirty="0"/>
          </a:p>
        </p:txBody>
      </p:sp>
      <p:pic>
        <p:nvPicPr>
          <p:cNvPr id="3075" name="Picture 3" descr="C:\Users\Rehberlik\Downloads\WhatsApp Image 2025-02-13 at 19.08.22 (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4483" y="5550346"/>
            <a:ext cx="4917443" cy="26792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ehberlik\Downloads\WhatsApp Image 2025-02-13 at 19.08.2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4483" y="2768143"/>
            <a:ext cx="4917443" cy="28336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ehberlik\Downloads\WhatsApp Image 2025-02-13 at 19.08.2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4483" y="-22751"/>
            <a:ext cx="4901680" cy="27908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Text 0"/>
          <p:cNvSpPr/>
          <p:nvPr/>
        </p:nvSpPr>
        <p:spPr>
          <a:xfrm>
            <a:off x="4314348" y="421385"/>
            <a:ext cx="6001703" cy="704017"/>
          </a:xfrm>
          <a:prstGeom prst="rect">
            <a:avLst/>
          </a:prstGeom>
          <a:noFill/>
          <a:ln/>
        </p:spPr>
        <p:txBody>
          <a:bodyPr wrap="none" lIns="0" tIns="0" rIns="0" bIns="0" rtlCol="0" anchor="t"/>
          <a:lstStyle/>
          <a:p>
            <a:pPr marL="0" indent="0" algn="ctr">
              <a:lnSpc>
                <a:spcPts val="5500"/>
              </a:lnSpc>
              <a:buNone/>
            </a:pPr>
            <a:r>
              <a:rPr lang="en-US" sz="4400" kern="0" spc="-89" dirty="0">
                <a:solidFill>
                  <a:srgbClr val="000000"/>
                </a:solidFill>
                <a:latin typeface="Arial Black" pitchFamily="34" charset="0"/>
                <a:ea typeface="Source Serif Pro Semi Bold" pitchFamily="34" charset="-122"/>
                <a:cs typeface="Source Serif Pro Semi Bold" pitchFamily="34" charset="-120"/>
              </a:rPr>
              <a:t>Sonuç ve Değerlendirme</a:t>
            </a:r>
            <a:endParaRPr lang="en-US" sz="4400" dirty="0">
              <a:latin typeface="Arial Black" pitchFamily="34" charset="0"/>
            </a:endParaRPr>
          </a:p>
        </p:txBody>
      </p:sp>
      <p:sp>
        <p:nvSpPr>
          <p:cNvPr id="4" name="Text 1"/>
          <p:cNvSpPr/>
          <p:nvPr/>
        </p:nvSpPr>
        <p:spPr>
          <a:xfrm>
            <a:off x="1070480" y="1379493"/>
            <a:ext cx="12954952" cy="766048"/>
          </a:xfrm>
          <a:prstGeom prst="rect">
            <a:avLst/>
          </a:prstGeom>
          <a:noFill/>
          <a:ln/>
        </p:spPr>
        <p:txBody>
          <a:bodyPr wrap="square" lIns="0" tIns="0" rIns="0" bIns="0" rtlCol="0" anchor="t"/>
          <a:lstStyle/>
          <a:p>
            <a:pPr marL="0" indent="0" algn="just">
              <a:lnSpc>
                <a:spcPts val="3000"/>
              </a:lnSpc>
              <a:buNone/>
            </a:pPr>
            <a:r>
              <a:rPr lang="en-US" sz="1850" kern="0" spc="-38" dirty="0">
                <a:solidFill>
                  <a:srgbClr val="272525"/>
                </a:solidFill>
                <a:latin typeface="Source Sans Pro" pitchFamily="34" charset="0"/>
                <a:ea typeface="Source Sans Pro" pitchFamily="34" charset="-122"/>
                <a:cs typeface="Source Sans Pro" pitchFamily="34" charset="-120"/>
              </a:rPr>
              <a:t>Kurs sağlayıcı, kurs öncesi vadettiği tüm unsurları sağlamıştır. Katılımcılar günlük raporlar tutmuş ve kurs sonunda birleştirerek nihai raporu oluşturmuşlardır. Kurs öncesi ve sonrası yapılan testlerle bilgi ve birikimlerdeki gelişme ölçülmüştür.</a:t>
            </a:r>
            <a:endParaRPr lang="en-US" sz="1850" dirty="0"/>
          </a:p>
        </p:txBody>
      </p:sp>
      <p:sp>
        <p:nvSpPr>
          <p:cNvPr id="5" name="Text 2"/>
          <p:cNvSpPr/>
          <p:nvPr/>
        </p:nvSpPr>
        <p:spPr>
          <a:xfrm>
            <a:off x="1070480" y="2336742"/>
            <a:ext cx="12954952" cy="766048"/>
          </a:xfrm>
          <a:prstGeom prst="rect">
            <a:avLst/>
          </a:prstGeom>
          <a:noFill/>
          <a:ln/>
        </p:spPr>
        <p:txBody>
          <a:bodyPr wrap="square" lIns="0" tIns="0" rIns="0" bIns="0" rtlCol="0" anchor="t"/>
          <a:lstStyle/>
          <a:p>
            <a:pPr marL="0" indent="0" algn="just">
              <a:lnSpc>
                <a:spcPts val="3000"/>
              </a:lnSpc>
              <a:buNone/>
            </a:pPr>
            <a:r>
              <a:rPr lang="en-US" sz="1850" kern="0" spc="-38" dirty="0" err="1" smtClean="0">
                <a:solidFill>
                  <a:srgbClr val="272525"/>
                </a:solidFill>
                <a:latin typeface="Source Sans Pro" pitchFamily="34" charset="0"/>
                <a:ea typeface="Source Sans Pro" pitchFamily="34" charset="-122"/>
                <a:cs typeface="Source Sans Pro" pitchFamily="34" charset="-120"/>
              </a:rPr>
              <a:t>Kurs</a:t>
            </a:r>
            <a:r>
              <a:rPr lang="en-US" sz="1850" kern="0" spc="-38" dirty="0">
                <a:solidFill>
                  <a:srgbClr val="272525"/>
                </a:solidFill>
                <a:latin typeface="Source Sans Pro" pitchFamily="34" charset="0"/>
                <a:ea typeface="Source Sans Pro" pitchFamily="34" charset="-122"/>
                <a:cs typeface="Source Sans Pro" pitchFamily="34" charset="-120"/>
              </a:rPr>
              <a:t>, katılımcıların akran zorbalığıyla mücadele konusunda farkındalıklarını artırmış ve etkili stratejiler geliştirmelerine </a:t>
            </a:r>
            <a:r>
              <a:rPr lang="en-US" sz="1850" kern="0" spc="-38" dirty="0" err="1">
                <a:solidFill>
                  <a:srgbClr val="272525"/>
                </a:solidFill>
                <a:latin typeface="Source Sans Pro" pitchFamily="34" charset="0"/>
                <a:ea typeface="Source Sans Pro" pitchFamily="34" charset="-122"/>
                <a:cs typeface="Source Sans Pro" pitchFamily="34" charset="-120"/>
              </a:rPr>
              <a:t>katkı</a:t>
            </a:r>
            <a:r>
              <a:rPr lang="en-US" sz="1850" kern="0" spc="-38" dirty="0">
                <a:solidFill>
                  <a:srgbClr val="272525"/>
                </a:solidFill>
                <a:latin typeface="Source Sans Pro" pitchFamily="34" charset="0"/>
                <a:ea typeface="Source Sans Pro" pitchFamily="34" charset="-122"/>
                <a:cs typeface="Source Sans Pro" pitchFamily="34" charset="-120"/>
              </a:rPr>
              <a:t> </a:t>
            </a:r>
            <a:r>
              <a:rPr lang="en-US" sz="1850" kern="0" spc="-38" dirty="0" err="1" smtClean="0">
                <a:solidFill>
                  <a:srgbClr val="272525"/>
                </a:solidFill>
                <a:latin typeface="Source Sans Pro" pitchFamily="34" charset="0"/>
                <a:ea typeface="Source Sans Pro" pitchFamily="34" charset="-122"/>
                <a:cs typeface="Source Sans Pro" pitchFamily="34" charset="-120"/>
              </a:rPr>
              <a:t>sağlamıştır</a:t>
            </a:r>
            <a:r>
              <a:rPr lang="en-US" sz="1850" kern="0" spc="-38" dirty="0" smtClean="0">
                <a:solidFill>
                  <a:srgbClr val="272525"/>
                </a:solidFill>
                <a:latin typeface="Source Sans Pro" pitchFamily="34" charset="0"/>
                <a:ea typeface="Source Sans Pro" pitchFamily="34" charset="-122"/>
                <a:cs typeface="Source Sans Pro" pitchFamily="34" charset="-120"/>
              </a:rPr>
              <a:t>.</a:t>
            </a:r>
            <a:r>
              <a:rPr lang="tr-TR" sz="1850" kern="0" spc="-38" dirty="0" smtClean="0">
                <a:solidFill>
                  <a:srgbClr val="272525"/>
                </a:solidFill>
                <a:latin typeface="Source Sans Pro" pitchFamily="34" charset="0"/>
                <a:ea typeface="Source Sans Pro" pitchFamily="34" charset="-122"/>
                <a:cs typeface="Source Sans Pro" pitchFamily="34" charset="-120"/>
              </a:rPr>
              <a:t> Kurs sonunda eğitmen katılımcılara sertifikalarını teslim etmiştir.</a:t>
            </a:r>
            <a:endParaRPr lang="en-US" sz="1850" dirty="0"/>
          </a:p>
        </p:txBody>
      </p:sp>
      <p:pic>
        <p:nvPicPr>
          <p:cNvPr id="4098" name="Picture 2" descr="C:\Users\Rehberlik\Desktop\İtalya okul\Yeni klasör (2)\WhatsApp Image 2025-02-06 at 09.29.2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1764" y="4403504"/>
            <a:ext cx="2268635" cy="382609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ehberlik\Desktop\İtalya okul\Yeni klasör (2)\5894c612-5e61-4b6e-84fa-93433b56a3c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935" y="4403508"/>
            <a:ext cx="1797750" cy="38260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Rehberlik\Desktop\İtalya okul\Yeni klasör (2)\WhatsApp Image 2025-02-13 at 08.35.37 (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5686" y="4403507"/>
            <a:ext cx="2159108" cy="382609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Rehberlik\Desktop\İtalya okul\Yeni klasör (2)\WhatsApp Image 2025-02-13 at 08.35.38 (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03509"/>
            <a:ext cx="2177935" cy="38260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Rehberlik\Desktop\İtalya okul\Yeni klasör (2)\WhatsApp Image 2025-02-13 at 08.35.38 (2).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794" y="4403507"/>
            <a:ext cx="2229265" cy="382609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Rehberlik\Desktop\İtalya okul\Yeni klasör (2)\WhatsApp Image 2025-02-13 at 08.35.38 (3).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4059" y="4403505"/>
            <a:ext cx="1951992" cy="38260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Rehberlik\Desktop\İtalya okul\Yeni klasör (2)\WhatsApp Image 2025-02-13 at 08.49.39.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8627" y="4403505"/>
            <a:ext cx="2053138" cy="38260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606</Words>
  <Application>Microsoft Office PowerPoint</Application>
  <PresentationFormat>Özel</PresentationFormat>
  <Paragraphs>87</Paragraphs>
  <Slides>11</Slides>
  <Notes>8</Notes>
  <HiddenSlides>0</HiddenSlides>
  <MMClips>0</MMClips>
  <ScaleCrop>false</ScaleCrop>
  <HeadingPairs>
    <vt:vector size="4" baseType="variant">
      <vt:variant>
        <vt:lpstr>Tema</vt:lpstr>
      </vt:variant>
      <vt:variant>
        <vt:i4>1</vt:i4>
      </vt:variant>
      <vt:variant>
        <vt:lpstr>Slayt Başlıkları</vt:lpstr>
      </vt:variant>
      <vt:variant>
        <vt:i4>11</vt:i4>
      </vt:variant>
    </vt:vector>
  </HeadingPairs>
  <TitlesOfParts>
    <vt:vector size="12"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Rehberlik</cp:lastModifiedBy>
  <cp:revision>32</cp:revision>
  <dcterms:created xsi:type="dcterms:W3CDTF">2025-02-12T18:43:05Z</dcterms:created>
  <dcterms:modified xsi:type="dcterms:W3CDTF">2025-02-13T18:54:48Z</dcterms:modified>
</cp:coreProperties>
</file>