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6" r:id="rId6"/>
    <p:sldId id="267" r:id="rId7"/>
    <p:sldId id="268" r:id="rId8"/>
    <p:sldId id="269" r:id="rId9"/>
    <p:sldId id="271" r:id="rId10"/>
    <p:sldId id="274" r:id="rId11"/>
    <p:sldId id="275" r:id="rId12"/>
    <p:sldId id="272" r:id="rId13"/>
    <p:sldId id="273" r:id="rId14"/>
    <p:sldId id="264" r:id="rId15"/>
    <p:sldId id="265" r:id="rId16"/>
  </p:sldIdLst>
  <p:sldSz cx="18288000" cy="10287000"/>
  <p:notesSz cx="6858000" cy="9144000"/>
  <p:embeddedFontLst>
    <p:embeddedFont>
      <p:font typeface="IBM Plex Sans" panose="020B0503050203000203" pitchFamily="34" charset="0"/>
      <p:regular r:id="rId17"/>
    </p:embeddedFont>
    <p:embeddedFont>
      <p:font typeface="Montserrat 1" panose="020B0604020202020204" charset="-94"/>
      <p:regular r:id="rId18"/>
    </p:embeddedFont>
    <p:embeddedFont>
      <p:font typeface="Montserrat 2 Bold" panose="020B0604020202020204" charset="-94"/>
      <p:regular r:id="rId19"/>
    </p:embeddedFont>
    <p:embeddedFont>
      <p:font typeface="Now Bold" panose="020B0604020202020204" charset="-94"/>
      <p:regular r:id="rId20"/>
    </p:embeddedFont>
    <p:embeddedFont>
      <p:font typeface="Now Heavy" panose="020B0604020202020204" charset="-94"/>
      <p:regular r:id="rId21"/>
    </p:embeddedFont>
    <p:embeddedFont>
      <p:font typeface="Raleway Heavy"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tr.wikipedia.org/wiki/Don_Ki%C5%9Fo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User:Berthold_Werner"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r.wikipedia.org/wiki/Alc%C3%A1zar,_Sevilla#cite_note-joseb-1"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tr.wikipedia.org/wiki/%C4%B0spanyolca"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9732" y="1028700"/>
            <a:ext cx="2349268" cy="2312942"/>
            <a:chOff x="0" y="0"/>
            <a:chExt cx="3083923" cy="3083923"/>
          </a:xfrm>
        </p:grpSpPr>
        <p:sp>
          <p:nvSpPr>
            <p:cNvPr id="3" name="Freeform 3"/>
            <p:cNvSpPr/>
            <p:nvPr/>
          </p:nvSpPr>
          <p:spPr>
            <a:xfrm>
              <a:off x="0" y="0"/>
              <a:ext cx="3083923" cy="3083923"/>
            </a:xfrm>
            <a:custGeom>
              <a:avLst/>
              <a:gdLst/>
              <a:ahLst/>
              <a:cxnLst/>
              <a:rect l="l" t="t" r="r" b="b"/>
              <a:pathLst>
                <a:path w="3083923" h="3083923">
                  <a:moveTo>
                    <a:pt x="0" y="0"/>
                  </a:moveTo>
                  <a:lnTo>
                    <a:pt x="3083923" y="0"/>
                  </a:lnTo>
                  <a:lnTo>
                    <a:pt x="3083923" y="3083923"/>
                  </a:lnTo>
                  <a:lnTo>
                    <a:pt x="0" y="30839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TextBox 4"/>
            <p:cNvSpPr txBox="1"/>
            <p:nvPr/>
          </p:nvSpPr>
          <p:spPr>
            <a:xfrm>
              <a:off x="1311542" y="2512529"/>
              <a:ext cx="470130" cy="346255"/>
            </a:xfrm>
            <a:prstGeom prst="rect">
              <a:avLst/>
            </a:prstGeom>
          </p:spPr>
          <p:txBody>
            <a:bodyPr lIns="0" tIns="0" rIns="0" bIns="0" rtlCol="0" anchor="t">
              <a:spAutoFit/>
            </a:bodyPr>
            <a:lstStyle/>
            <a:p>
              <a:pPr algn="ctr">
                <a:lnSpc>
                  <a:spcPts val="1221"/>
                </a:lnSpc>
              </a:pPr>
              <a:r>
                <a:rPr lang="en-US" sz="872" spc="-10">
                  <a:solidFill>
                    <a:srgbClr val="231F20"/>
                  </a:solidFill>
                  <a:latin typeface="IBM Plex Sans"/>
                  <a:ea typeface="IBM Plex Sans"/>
                  <a:cs typeface="IBM Plex Sans"/>
                  <a:sym typeface="IBM Plex Sans"/>
                </a:rPr>
                <a:t>KONYA</a:t>
              </a:r>
            </a:p>
            <a:p>
              <a:pPr algn="ctr">
                <a:lnSpc>
                  <a:spcPts val="957"/>
                </a:lnSpc>
              </a:pPr>
              <a:r>
                <a:rPr lang="en-US" sz="684" spc="54">
                  <a:solidFill>
                    <a:srgbClr val="231F20"/>
                  </a:solidFill>
                  <a:latin typeface="Montserrat 1"/>
                  <a:ea typeface="Montserrat 1"/>
                  <a:cs typeface="Montserrat 1"/>
                  <a:sym typeface="Montserrat 1"/>
                </a:rPr>
                <a:t>2011</a:t>
              </a:r>
            </a:p>
          </p:txBody>
        </p:sp>
        <p:sp>
          <p:nvSpPr>
            <p:cNvPr id="5" name="TextBox 5"/>
            <p:cNvSpPr txBox="1"/>
            <p:nvPr/>
          </p:nvSpPr>
          <p:spPr>
            <a:xfrm>
              <a:off x="1220776" y="388643"/>
              <a:ext cx="693597" cy="173683"/>
            </a:xfrm>
            <a:prstGeom prst="rect">
              <a:avLst/>
            </a:prstGeom>
          </p:spPr>
          <p:txBody>
            <a:bodyPr lIns="0" tIns="0" rIns="0" bIns="0" rtlCol="0" anchor="t">
              <a:spAutoFit/>
            </a:bodyPr>
            <a:lstStyle/>
            <a:p>
              <a:pPr algn="l">
                <a:lnSpc>
                  <a:spcPts val="1180"/>
                </a:lnSpc>
              </a:pPr>
              <a:r>
                <a:rPr lang="en-US" sz="842" spc="2">
                  <a:solidFill>
                    <a:srgbClr val="231F20"/>
                  </a:solidFill>
                  <a:latin typeface="IBM Plex Sans"/>
                  <a:ea typeface="IBM Plex Sans"/>
                  <a:cs typeface="IBM Plex Sans"/>
                  <a:sym typeface="IBM Plex Sans"/>
                </a:rPr>
                <a:t>SELÇUKLU</a:t>
              </a:r>
            </a:p>
          </p:txBody>
        </p:sp>
      </p:grpSp>
      <p:sp>
        <p:nvSpPr>
          <p:cNvPr id="6" name="Freeform 6"/>
          <p:cNvSpPr/>
          <p:nvPr/>
        </p:nvSpPr>
        <p:spPr>
          <a:xfrm>
            <a:off x="14910033" y="1028700"/>
            <a:ext cx="2349267" cy="2312942"/>
          </a:xfrm>
          <a:custGeom>
            <a:avLst/>
            <a:gdLst/>
            <a:ahLst/>
            <a:cxnLst/>
            <a:rect l="l" t="t" r="r" b="b"/>
            <a:pathLst>
              <a:path w="2098995" h="2312942">
                <a:moveTo>
                  <a:pt x="0" y="0"/>
                </a:moveTo>
                <a:lnTo>
                  <a:pt x="2098995" y="0"/>
                </a:lnTo>
                <a:lnTo>
                  <a:pt x="2098995" y="2312942"/>
                </a:lnTo>
                <a:lnTo>
                  <a:pt x="0" y="2312942"/>
                </a:lnTo>
                <a:lnTo>
                  <a:pt x="0" y="0"/>
                </a:lnTo>
                <a:close/>
              </a:path>
            </a:pathLst>
          </a:custGeom>
          <a:blipFill>
            <a:blip r:embed="rId4"/>
            <a:stretch>
              <a:fillRect/>
            </a:stretch>
          </a:blipFill>
        </p:spPr>
        <p:txBody>
          <a:bodyPr/>
          <a:lstStyle/>
          <a:p>
            <a:endParaRPr lang="tr-TR"/>
          </a:p>
        </p:txBody>
      </p:sp>
      <p:sp>
        <p:nvSpPr>
          <p:cNvPr id="7" name="TextBox 7"/>
          <p:cNvSpPr txBox="1"/>
          <p:nvPr/>
        </p:nvSpPr>
        <p:spPr>
          <a:xfrm>
            <a:off x="2722489" y="3491865"/>
            <a:ext cx="12843022" cy="1583254"/>
          </a:xfrm>
          <a:prstGeom prst="rect">
            <a:avLst/>
          </a:prstGeom>
        </p:spPr>
        <p:txBody>
          <a:bodyPr lIns="0" tIns="0" rIns="0" bIns="0" rtlCol="0" anchor="t">
            <a:spAutoFit/>
          </a:bodyPr>
          <a:lstStyle/>
          <a:p>
            <a:pPr algn="ctr">
              <a:lnSpc>
                <a:spcPts val="13439"/>
              </a:lnSpc>
            </a:pPr>
            <a:r>
              <a:rPr lang="tr-TR" sz="9599" b="1" dirty="0">
                <a:solidFill>
                  <a:srgbClr val="009246"/>
                </a:solidFill>
                <a:latin typeface="Raleway Heavy"/>
                <a:ea typeface="Raleway Heavy"/>
                <a:cs typeface="Raleway Heavy"/>
                <a:sym typeface="Raleway Heavy"/>
              </a:rPr>
              <a:t>İSPANYA</a:t>
            </a:r>
            <a:endParaRPr lang="en-US" sz="9599" b="1" dirty="0">
              <a:solidFill>
                <a:srgbClr val="009246"/>
              </a:solidFill>
              <a:latin typeface="Raleway Heavy"/>
              <a:ea typeface="Raleway Heavy"/>
              <a:cs typeface="Raleway Heavy"/>
              <a:sym typeface="Raleway Heavy"/>
            </a:endParaRPr>
          </a:p>
        </p:txBody>
      </p:sp>
      <p:sp>
        <p:nvSpPr>
          <p:cNvPr id="8" name="TextBox 8"/>
          <p:cNvSpPr txBox="1"/>
          <p:nvPr/>
        </p:nvSpPr>
        <p:spPr>
          <a:xfrm>
            <a:off x="2030522" y="5038725"/>
            <a:ext cx="14226956" cy="1914050"/>
          </a:xfrm>
          <a:prstGeom prst="rect">
            <a:avLst/>
          </a:prstGeom>
        </p:spPr>
        <p:txBody>
          <a:bodyPr lIns="0" tIns="0" rIns="0" bIns="0" rtlCol="0" anchor="t">
            <a:spAutoFit/>
          </a:bodyPr>
          <a:lstStyle/>
          <a:p>
            <a:pPr algn="ctr">
              <a:lnSpc>
                <a:spcPts val="7586"/>
              </a:lnSpc>
            </a:pPr>
            <a:endParaRPr lang="tr-TR" sz="5419" b="1" dirty="0">
              <a:solidFill>
                <a:srgbClr val="CE2B37"/>
              </a:solidFill>
              <a:latin typeface="Now Bold"/>
              <a:ea typeface="Now Bold"/>
              <a:cs typeface="Now Bold"/>
              <a:sym typeface="Now Bold"/>
            </a:endParaRPr>
          </a:p>
          <a:p>
            <a:pPr algn="ctr">
              <a:lnSpc>
                <a:spcPts val="7586"/>
              </a:lnSpc>
            </a:pPr>
            <a:r>
              <a:rPr lang="tr-TR" sz="5419" b="1" dirty="0">
                <a:solidFill>
                  <a:srgbClr val="CE2B37"/>
                </a:solidFill>
                <a:latin typeface="Now Bold"/>
                <a:ea typeface="Now Bold"/>
                <a:cs typeface="Now Bold"/>
                <a:sym typeface="Now Bold"/>
              </a:rPr>
              <a:t>SEVİLLA ŞEHRİ TANITIMI</a:t>
            </a:r>
            <a:endParaRPr lang="en-US" sz="5419" b="1" dirty="0">
              <a:solidFill>
                <a:srgbClr val="CE2B37"/>
              </a:solidFill>
              <a:latin typeface="Now Bold"/>
              <a:ea typeface="Now Bold"/>
              <a:cs typeface="Now Bold"/>
              <a:sym typeface="Now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CF5677A-6552-EA9F-825F-1942E2DFD324}"/>
              </a:ext>
            </a:extLst>
          </p:cNvPr>
          <p:cNvSpPr txBox="1"/>
          <p:nvPr/>
        </p:nvSpPr>
        <p:spPr>
          <a:xfrm>
            <a:off x="2667000" y="3427274"/>
            <a:ext cx="9144000" cy="2308324"/>
          </a:xfrm>
          <a:prstGeom prst="rect">
            <a:avLst/>
          </a:prstGeom>
          <a:noFill/>
        </p:spPr>
        <p:txBody>
          <a:bodyPr wrap="square">
            <a:spAutoFit/>
          </a:bodyPr>
          <a:lstStyle/>
          <a:p>
            <a:r>
              <a:rPr lang="tr-TR" sz="2400" b="1" i="0" dirty="0" err="1">
                <a:solidFill>
                  <a:srgbClr val="202122"/>
                </a:solidFill>
                <a:effectLst/>
              </a:rPr>
              <a:t>Setas</a:t>
            </a:r>
            <a:r>
              <a:rPr lang="tr-TR" sz="2400" b="1" i="0" dirty="0">
                <a:solidFill>
                  <a:srgbClr val="202122"/>
                </a:solidFill>
                <a:effectLst/>
              </a:rPr>
              <a:t> de Sevilla</a:t>
            </a:r>
            <a:r>
              <a:rPr lang="tr-TR" sz="2400" b="0" i="0" dirty="0">
                <a:solidFill>
                  <a:srgbClr val="202122"/>
                </a:solidFill>
                <a:effectLst/>
              </a:rPr>
              <a:t> ("Sevilla Mantarları") veya </a:t>
            </a:r>
            <a:r>
              <a:rPr lang="tr-TR" sz="2400" b="1" i="0" dirty="0" err="1">
                <a:solidFill>
                  <a:srgbClr val="202122"/>
                </a:solidFill>
                <a:effectLst/>
              </a:rPr>
              <a:t>Las</a:t>
            </a:r>
            <a:r>
              <a:rPr lang="tr-TR" sz="2400" b="1" i="0" dirty="0">
                <a:solidFill>
                  <a:srgbClr val="202122"/>
                </a:solidFill>
                <a:effectLst/>
              </a:rPr>
              <a:t> </a:t>
            </a:r>
            <a:r>
              <a:rPr lang="tr-TR" sz="2400" b="1" i="0" dirty="0" err="1">
                <a:solidFill>
                  <a:srgbClr val="202122"/>
                </a:solidFill>
                <a:effectLst/>
              </a:rPr>
              <a:t>Setas</a:t>
            </a:r>
            <a:r>
              <a:rPr lang="tr-TR" sz="2400" b="0" i="0" dirty="0">
                <a:solidFill>
                  <a:srgbClr val="202122"/>
                </a:solidFill>
                <a:effectLst/>
              </a:rPr>
              <a:t> ("Mantarlar"), başlangıçta </a:t>
            </a:r>
            <a:r>
              <a:rPr lang="tr-TR" sz="2400" b="1" i="0" dirty="0">
                <a:solidFill>
                  <a:srgbClr val="202122"/>
                </a:solidFill>
                <a:effectLst/>
              </a:rPr>
              <a:t>Metropol </a:t>
            </a:r>
            <a:r>
              <a:rPr lang="tr-TR" sz="2400" b="1" i="0" dirty="0" err="1">
                <a:solidFill>
                  <a:srgbClr val="202122"/>
                </a:solidFill>
                <a:effectLst/>
              </a:rPr>
              <a:t>Parasol</a:t>
            </a:r>
            <a:r>
              <a:rPr lang="tr-TR" sz="2400" b="1" i="0" dirty="0">
                <a:solidFill>
                  <a:srgbClr val="202122"/>
                </a:solidFill>
                <a:effectLst/>
              </a:rPr>
              <a:t> olarak adlandırılan, </a:t>
            </a:r>
            <a:r>
              <a:rPr lang="tr-TR" sz="2400" dirty="0">
                <a:solidFill>
                  <a:srgbClr val="3366CC"/>
                </a:solidFill>
              </a:rPr>
              <a:t>İspanya’nın Sevilla</a:t>
            </a:r>
            <a:r>
              <a:rPr lang="tr-TR" sz="2400" dirty="0">
                <a:solidFill>
                  <a:srgbClr val="202122"/>
                </a:solidFill>
              </a:rPr>
              <a:t> </a:t>
            </a:r>
            <a:r>
              <a:rPr lang="tr-TR" sz="2400" b="0" i="0" dirty="0">
                <a:solidFill>
                  <a:srgbClr val="202122"/>
                </a:solidFill>
                <a:effectLst/>
              </a:rPr>
              <a:t>şehrinin </a:t>
            </a:r>
            <a:r>
              <a:rPr lang="tr-TR" sz="2400" dirty="0">
                <a:solidFill>
                  <a:srgbClr val="3366CC"/>
                </a:solidFill>
              </a:rPr>
              <a:t>eski semtindeki</a:t>
            </a:r>
            <a:r>
              <a:rPr lang="tr-TR" sz="2400" dirty="0">
                <a:solidFill>
                  <a:srgbClr val="202122"/>
                </a:solidFill>
              </a:rPr>
              <a:t> </a:t>
            </a:r>
            <a:r>
              <a:rPr lang="tr-TR" sz="2400" b="0" i="0" dirty="0">
                <a:solidFill>
                  <a:srgbClr val="202122"/>
                </a:solidFill>
                <a:effectLst/>
              </a:rPr>
              <a:t>La </a:t>
            </a:r>
            <a:r>
              <a:rPr lang="tr-TR" sz="2400" dirty="0" err="1">
                <a:solidFill>
                  <a:srgbClr val="3366CC"/>
                </a:solidFill>
              </a:rPr>
              <a:t>Encarnación</a:t>
            </a:r>
            <a:r>
              <a:rPr lang="tr-TR" sz="2400" dirty="0">
                <a:solidFill>
                  <a:srgbClr val="3366CC"/>
                </a:solidFill>
              </a:rPr>
              <a:t> meydanında</a:t>
            </a:r>
            <a:r>
              <a:rPr lang="tr-TR" sz="2400" dirty="0">
                <a:solidFill>
                  <a:srgbClr val="202122"/>
                </a:solidFill>
              </a:rPr>
              <a:t> </a:t>
            </a:r>
            <a:r>
              <a:rPr lang="tr-TR" sz="2400" b="0" i="0" dirty="0">
                <a:solidFill>
                  <a:srgbClr val="202122"/>
                </a:solidFill>
                <a:effectLst/>
              </a:rPr>
              <a:t>bulunan büyük, ağırlıklı olarak ahşap bir yapıdır . İçerisinde geleneksel bir pazar, restoranlar, bir performans meydanı, arkeoloji müzesi</a:t>
            </a:r>
            <a:r>
              <a:rPr lang="tr-TR" sz="2400" dirty="0">
                <a:solidFill>
                  <a:srgbClr val="202122"/>
                </a:solidFill>
              </a:rPr>
              <a:t> </a:t>
            </a:r>
            <a:r>
              <a:rPr lang="tr-TR" sz="2400" b="0" i="0" dirty="0">
                <a:solidFill>
                  <a:srgbClr val="202122"/>
                </a:solidFill>
                <a:effectLst/>
              </a:rPr>
              <a:t>ve Sevilla'nın eski şehrinin panoramik manzarasına sahip bir "çatı" terası bulunmaktadır.</a:t>
            </a:r>
            <a:endParaRPr lang="tr-TR" sz="2400" dirty="0"/>
          </a:p>
        </p:txBody>
      </p:sp>
      <p:sp>
        <p:nvSpPr>
          <p:cNvPr id="4" name="Metin kutusu 3">
            <a:extLst>
              <a:ext uri="{FF2B5EF4-FFF2-40B4-BE49-F238E27FC236}">
                <a16:creationId xmlns:a16="http://schemas.microsoft.com/office/drawing/2014/main" id="{E9FF18AF-685C-E384-966E-EC0F5FB7FDE5}"/>
              </a:ext>
            </a:extLst>
          </p:cNvPr>
          <p:cNvSpPr txBox="1"/>
          <p:nvPr/>
        </p:nvSpPr>
        <p:spPr>
          <a:xfrm>
            <a:off x="3657600" y="1638300"/>
            <a:ext cx="2810321" cy="461665"/>
          </a:xfrm>
          <a:prstGeom prst="rect">
            <a:avLst/>
          </a:prstGeom>
          <a:noFill/>
        </p:spPr>
        <p:txBody>
          <a:bodyPr wrap="none" rtlCol="0">
            <a:spAutoFit/>
          </a:bodyPr>
          <a:lstStyle/>
          <a:p>
            <a:r>
              <a:rPr lang="tr-TR" sz="2400" dirty="0">
                <a:solidFill>
                  <a:srgbClr val="FF0000"/>
                </a:solidFill>
              </a:rPr>
              <a:t>METROPOL PARASOL</a:t>
            </a:r>
          </a:p>
        </p:txBody>
      </p:sp>
      <p:pic>
        <p:nvPicPr>
          <p:cNvPr id="6" name="Resim 5">
            <a:extLst>
              <a:ext uri="{FF2B5EF4-FFF2-40B4-BE49-F238E27FC236}">
                <a16:creationId xmlns:a16="http://schemas.microsoft.com/office/drawing/2014/main" id="{F9A4ED89-A924-8661-0B99-A5FB86864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0750" y="3771900"/>
            <a:ext cx="5469464" cy="3810000"/>
          </a:xfrm>
          <a:prstGeom prst="rect">
            <a:avLst/>
          </a:prstGeom>
        </p:spPr>
      </p:pic>
    </p:spTree>
    <p:extLst>
      <p:ext uri="{BB962C8B-B14F-4D97-AF65-F5344CB8AC3E}">
        <p14:creationId xmlns:p14="http://schemas.microsoft.com/office/powerpoint/2010/main" val="313964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scover the Andalusian Capital: Seville’s Top Attractions (+Map) - Touropia">
            <a:extLst>
              <a:ext uri="{FF2B5EF4-FFF2-40B4-BE49-F238E27FC236}">
                <a16:creationId xmlns:a16="http://schemas.microsoft.com/office/drawing/2014/main" id="{98ED2D97-7AD0-5C27-B14D-37E77CB72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047875"/>
            <a:ext cx="7715250" cy="619125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5D105D04-1FAD-3382-03CE-C2E7EA50783A}"/>
              </a:ext>
            </a:extLst>
          </p:cNvPr>
          <p:cNvSpPr txBox="1"/>
          <p:nvPr/>
        </p:nvSpPr>
        <p:spPr>
          <a:xfrm>
            <a:off x="4114800" y="1181100"/>
            <a:ext cx="4052200" cy="461665"/>
          </a:xfrm>
          <a:prstGeom prst="rect">
            <a:avLst/>
          </a:prstGeom>
          <a:noFill/>
        </p:spPr>
        <p:txBody>
          <a:bodyPr wrap="none" rtlCol="0">
            <a:spAutoFit/>
          </a:bodyPr>
          <a:lstStyle/>
          <a:p>
            <a:r>
              <a:rPr lang="tr-TR" sz="2400" dirty="0">
                <a:solidFill>
                  <a:srgbClr val="C00000"/>
                </a:solidFill>
              </a:rPr>
              <a:t>Tarihi yerlerin genel bir haritası</a:t>
            </a:r>
          </a:p>
        </p:txBody>
      </p:sp>
    </p:spTree>
    <p:extLst>
      <p:ext uri="{BB962C8B-B14F-4D97-AF65-F5344CB8AC3E}">
        <p14:creationId xmlns:p14="http://schemas.microsoft.com/office/powerpoint/2010/main" val="1669987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BD5624B-C724-A2B6-1BE3-A3378A7CD785}"/>
              </a:ext>
            </a:extLst>
          </p:cNvPr>
          <p:cNvSpPr txBox="1"/>
          <p:nvPr/>
        </p:nvSpPr>
        <p:spPr>
          <a:xfrm>
            <a:off x="2743200" y="1485900"/>
            <a:ext cx="1248660" cy="461665"/>
          </a:xfrm>
          <a:prstGeom prst="rect">
            <a:avLst/>
          </a:prstGeom>
          <a:noFill/>
        </p:spPr>
        <p:txBody>
          <a:bodyPr wrap="square" rtlCol="0">
            <a:spAutoFit/>
          </a:bodyPr>
          <a:lstStyle/>
          <a:p>
            <a:r>
              <a:rPr lang="tr-TR" sz="2400" dirty="0">
                <a:solidFill>
                  <a:srgbClr val="FF0000"/>
                </a:solidFill>
              </a:rPr>
              <a:t>İKLİM</a:t>
            </a:r>
          </a:p>
        </p:txBody>
      </p:sp>
      <p:pic>
        <p:nvPicPr>
          <p:cNvPr id="4" name="Resim 3">
            <a:extLst>
              <a:ext uri="{FF2B5EF4-FFF2-40B4-BE49-F238E27FC236}">
                <a16:creationId xmlns:a16="http://schemas.microsoft.com/office/drawing/2014/main" id="{3B99D66F-7124-A10E-E2F2-212E66DD9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104" y="4610100"/>
            <a:ext cx="8929104" cy="3581400"/>
          </a:xfrm>
          <a:prstGeom prst="rect">
            <a:avLst/>
          </a:prstGeom>
        </p:spPr>
      </p:pic>
      <p:sp>
        <p:nvSpPr>
          <p:cNvPr id="6" name="Metin kutusu 5">
            <a:extLst>
              <a:ext uri="{FF2B5EF4-FFF2-40B4-BE49-F238E27FC236}">
                <a16:creationId xmlns:a16="http://schemas.microsoft.com/office/drawing/2014/main" id="{CD4B909A-420B-88AB-78C9-D65A760342B6}"/>
              </a:ext>
            </a:extLst>
          </p:cNvPr>
          <p:cNvSpPr txBox="1"/>
          <p:nvPr/>
        </p:nvSpPr>
        <p:spPr>
          <a:xfrm>
            <a:off x="2895600" y="2422918"/>
            <a:ext cx="9144000" cy="1015663"/>
          </a:xfrm>
          <a:prstGeom prst="rect">
            <a:avLst/>
          </a:prstGeom>
          <a:noFill/>
        </p:spPr>
        <p:txBody>
          <a:bodyPr wrap="square">
            <a:spAutoFit/>
          </a:bodyPr>
          <a:lstStyle/>
          <a:p>
            <a:r>
              <a:rPr lang="tr-TR" sz="2000" dirty="0"/>
              <a:t>SEVİLLA, tipik bir </a:t>
            </a:r>
            <a:r>
              <a:rPr lang="tr-TR" sz="2000" b="1" dirty="0"/>
              <a:t>Akdeniz iklimi</a:t>
            </a:r>
            <a:r>
              <a:rPr lang="tr-TR" sz="2000" dirty="0"/>
              <a:t> olup, yazları çok </a:t>
            </a:r>
            <a:r>
              <a:rPr lang="tr-TR" sz="2000" b="1" dirty="0"/>
              <a:t>sıcak ve kuru</a:t>
            </a:r>
            <a:r>
              <a:rPr lang="tr-TR" sz="2000" dirty="0"/>
              <a:t>, kışları ise </a:t>
            </a:r>
            <a:r>
              <a:rPr lang="tr-TR" sz="2000" b="1" dirty="0"/>
              <a:t>ılıman ve yağışlı</a:t>
            </a:r>
            <a:r>
              <a:rPr lang="tr-TR" sz="2000" dirty="0"/>
              <a:t> geçer. Ancak Sevilla, Akdeniz iklimi içinde bile </a:t>
            </a:r>
            <a:r>
              <a:rPr lang="tr-TR" sz="2000" b="1" dirty="0"/>
              <a:t>İspanya’nın en sıcak şehirlerinden biri</a:t>
            </a:r>
            <a:r>
              <a:rPr lang="tr-TR" sz="2000" dirty="0"/>
              <a:t> olarak bilinir.</a:t>
            </a:r>
          </a:p>
        </p:txBody>
      </p:sp>
      <p:sp>
        <p:nvSpPr>
          <p:cNvPr id="7" name="Metin kutusu 6">
            <a:extLst>
              <a:ext uri="{FF2B5EF4-FFF2-40B4-BE49-F238E27FC236}">
                <a16:creationId xmlns:a16="http://schemas.microsoft.com/office/drawing/2014/main" id="{E4A60342-1CB2-9216-DD25-ADE9ABC52DB8}"/>
              </a:ext>
            </a:extLst>
          </p:cNvPr>
          <p:cNvSpPr txBox="1"/>
          <p:nvPr/>
        </p:nvSpPr>
        <p:spPr>
          <a:xfrm>
            <a:off x="7924800" y="8496300"/>
            <a:ext cx="1079142" cy="369332"/>
          </a:xfrm>
          <a:prstGeom prst="rect">
            <a:avLst/>
          </a:prstGeom>
          <a:noFill/>
        </p:spPr>
        <p:txBody>
          <a:bodyPr wrap="none" rtlCol="0">
            <a:spAutoFit/>
          </a:bodyPr>
          <a:lstStyle/>
          <a:p>
            <a:r>
              <a:rPr lang="tr-TR" dirty="0"/>
              <a:t>(Vikipedi)</a:t>
            </a:r>
          </a:p>
        </p:txBody>
      </p:sp>
    </p:spTree>
    <p:extLst>
      <p:ext uri="{BB962C8B-B14F-4D97-AF65-F5344CB8AC3E}">
        <p14:creationId xmlns:p14="http://schemas.microsoft.com/office/powerpoint/2010/main" val="314373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F5D4754-ACE2-EDA3-5D45-B918C1AD1C32}"/>
              </a:ext>
            </a:extLst>
          </p:cNvPr>
          <p:cNvSpPr txBox="1"/>
          <p:nvPr/>
        </p:nvSpPr>
        <p:spPr>
          <a:xfrm>
            <a:off x="2971800" y="3771900"/>
            <a:ext cx="9144000" cy="2677656"/>
          </a:xfrm>
          <a:prstGeom prst="rect">
            <a:avLst/>
          </a:prstGeom>
          <a:noFill/>
        </p:spPr>
        <p:txBody>
          <a:bodyPr wrap="square">
            <a:spAutoFit/>
          </a:bodyPr>
          <a:lstStyle/>
          <a:p>
            <a:pPr algn="l">
              <a:buNone/>
            </a:pPr>
            <a:r>
              <a:rPr lang="tr-TR" sz="2400" dirty="0"/>
              <a:t>Sevilla Limanı, </a:t>
            </a:r>
            <a:r>
              <a:rPr lang="tr-TR" sz="2400" b="0" i="0" dirty="0">
                <a:effectLst/>
              </a:rPr>
              <a:t>İspanya'nın en önemli iç limanıdır. Limandan ihraç edilen başlıca ürünler şarap, zeytin, mantar, meyve ve minerallerdir. Kentin sanayisindeki tütün, askeri gereçler, porselen ve tarım makineleri üretimi en önemli yeri tutar.</a:t>
            </a:r>
          </a:p>
          <a:p>
            <a:pPr algn="l">
              <a:buNone/>
            </a:pPr>
            <a:r>
              <a:rPr lang="tr-TR" sz="2400" dirty="0"/>
              <a:t>II. Dünya Savaşı </a:t>
            </a:r>
            <a:r>
              <a:rPr lang="tr-TR" sz="2400" b="0" i="0" dirty="0">
                <a:effectLst/>
              </a:rPr>
              <a:t>'</a:t>
            </a:r>
            <a:r>
              <a:rPr lang="tr-TR" sz="2400" b="0" i="0" dirty="0" err="1">
                <a:effectLst/>
              </a:rPr>
              <a:t>ndan</a:t>
            </a:r>
            <a:r>
              <a:rPr lang="tr-TR" sz="2400" b="0" i="0" dirty="0">
                <a:effectLst/>
              </a:rPr>
              <a:t> sonra gemi yapımcılığı ve yöredeki tarım alanlarının sağladığı pamuğa dayanan dokumacılık yeni sanayi dalları olarak öne çıkmıştır. Turizm de kent halkının önemli bir geçim kaynağıdır.</a:t>
            </a:r>
          </a:p>
        </p:txBody>
      </p:sp>
      <p:sp>
        <p:nvSpPr>
          <p:cNvPr id="4" name="Metin kutusu 3">
            <a:extLst>
              <a:ext uri="{FF2B5EF4-FFF2-40B4-BE49-F238E27FC236}">
                <a16:creationId xmlns:a16="http://schemas.microsoft.com/office/drawing/2014/main" id="{70F491B2-11A5-FFFA-2456-FE2D6A9BC242}"/>
              </a:ext>
            </a:extLst>
          </p:cNvPr>
          <p:cNvSpPr txBox="1"/>
          <p:nvPr/>
        </p:nvSpPr>
        <p:spPr>
          <a:xfrm>
            <a:off x="3200400" y="1866900"/>
            <a:ext cx="1426865" cy="461665"/>
          </a:xfrm>
          <a:prstGeom prst="rect">
            <a:avLst/>
          </a:prstGeom>
          <a:noFill/>
        </p:spPr>
        <p:txBody>
          <a:bodyPr wrap="none" rtlCol="0">
            <a:spAutoFit/>
          </a:bodyPr>
          <a:lstStyle/>
          <a:p>
            <a:r>
              <a:rPr lang="tr-TR" sz="2400" dirty="0">
                <a:solidFill>
                  <a:srgbClr val="FF0000"/>
                </a:solidFill>
              </a:rPr>
              <a:t>EKONOMİ</a:t>
            </a:r>
          </a:p>
        </p:txBody>
      </p:sp>
    </p:spTree>
    <p:extLst>
      <p:ext uri="{BB962C8B-B14F-4D97-AF65-F5344CB8AC3E}">
        <p14:creationId xmlns:p14="http://schemas.microsoft.com/office/powerpoint/2010/main" val="502373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86401" y="570548"/>
            <a:ext cx="6625278" cy="791627"/>
          </a:xfrm>
          <a:prstGeom prst="rect">
            <a:avLst/>
          </a:prstGeom>
        </p:spPr>
        <p:txBody>
          <a:bodyPr wrap="square" lIns="0" tIns="0" rIns="0" bIns="0" rtlCol="0" anchor="t">
            <a:spAutoFit/>
          </a:bodyPr>
          <a:lstStyle/>
          <a:p>
            <a:pPr algn="l">
              <a:lnSpc>
                <a:spcPts val="6719"/>
              </a:lnSpc>
            </a:pPr>
            <a:r>
              <a:rPr lang="tr-TR" sz="4800" b="1" dirty="0">
                <a:solidFill>
                  <a:srgbClr val="009246"/>
                </a:solidFill>
                <a:latin typeface="Raleway Heavy"/>
                <a:ea typeface="Raleway Heavy"/>
                <a:cs typeface="Raleway Heavy"/>
                <a:sym typeface="Raleway Heavy"/>
              </a:rPr>
              <a:t>SEVİLLA YEMEKLERİ</a:t>
            </a:r>
            <a:r>
              <a:rPr lang="en-US" sz="4800" b="1" dirty="0">
                <a:solidFill>
                  <a:srgbClr val="009246"/>
                </a:solidFill>
                <a:latin typeface="Raleway Heavy"/>
                <a:ea typeface="Raleway Heavy"/>
                <a:cs typeface="Raleway Heavy"/>
                <a:sym typeface="Raleway Heavy"/>
              </a:rPr>
              <a:t> </a:t>
            </a:r>
          </a:p>
        </p:txBody>
      </p:sp>
      <p:sp>
        <p:nvSpPr>
          <p:cNvPr id="7" name="Metin kutusu 6">
            <a:extLst>
              <a:ext uri="{FF2B5EF4-FFF2-40B4-BE49-F238E27FC236}">
                <a16:creationId xmlns:a16="http://schemas.microsoft.com/office/drawing/2014/main" id="{6FBC60F4-F3BA-CA00-3691-2F25454A35D0}"/>
              </a:ext>
            </a:extLst>
          </p:cNvPr>
          <p:cNvSpPr txBox="1"/>
          <p:nvPr/>
        </p:nvSpPr>
        <p:spPr>
          <a:xfrm>
            <a:off x="1752600" y="1485900"/>
            <a:ext cx="9144000" cy="9941183"/>
          </a:xfrm>
          <a:prstGeom prst="rect">
            <a:avLst/>
          </a:prstGeom>
          <a:noFill/>
        </p:spPr>
        <p:txBody>
          <a:bodyPr wrap="square">
            <a:spAutoFit/>
          </a:bodyPr>
          <a:lstStyle/>
          <a:p>
            <a:r>
              <a:rPr lang="tr-TR" sz="2000" dirty="0"/>
              <a:t>Sevilla, </a:t>
            </a:r>
            <a:r>
              <a:rPr lang="tr-TR" sz="2000" b="1" dirty="0"/>
              <a:t>Endülüs mutfağının kalbinde</a:t>
            </a:r>
            <a:r>
              <a:rPr lang="tr-TR" sz="2000" dirty="0"/>
              <a:t> yer alır ve İspanyol mutfağının en özgün, lezzetli örneklerini sunar. Hem </a:t>
            </a:r>
            <a:r>
              <a:rPr lang="tr-TR" sz="2000" b="1" dirty="0"/>
              <a:t>geleneksel </a:t>
            </a:r>
            <a:r>
              <a:rPr lang="tr-TR" sz="2000" b="1" dirty="0" err="1"/>
              <a:t>tapas</a:t>
            </a:r>
            <a:r>
              <a:rPr lang="tr-TR" sz="2000" b="1" dirty="0"/>
              <a:t> kültürü</a:t>
            </a:r>
            <a:r>
              <a:rPr lang="tr-TR" sz="2000" dirty="0"/>
              <a:t>, hem de </a:t>
            </a:r>
            <a:r>
              <a:rPr lang="tr-TR" sz="2000" b="1" dirty="0"/>
              <a:t>Akdeniz mutfağının taze ve aromalı lezzetleri</a:t>
            </a:r>
            <a:r>
              <a:rPr lang="tr-TR" sz="2000" dirty="0"/>
              <a:t> Sevilla'yı yemek açısından zengin yapar. </a:t>
            </a:r>
          </a:p>
          <a:p>
            <a:endParaRPr lang="tr-TR" sz="2000" dirty="0"/>
          </a:p>
          <a:p>
            <a:r>
              <a:rPr lang="tr-TR" sz="2000" b="1" dirty="0"/>
              <a:t> </a:t>
            </a:r>
            <a:r>
              <a:rPr lang="tr-TR" sz="2000" b="1" dirty="0" err="1"/>
              <a:t>Salmorejo</a:t>
            </a:r>
            <a:endParaRPr lang="tr-TR" sz="2000" b="1" dirty="0"/>
          </a:p>
          <a:p>
            <a:r>
              <a:rPr lang="tr-TR" sz="2000" dirty="0"/>
              <a:t>Soğuk domates çorbası (</a:t>
            </a:r>
            <a:r>
              <a:rPr lang="tr-TR" sz="2000" dirty="0" err="1"/>
              <a:t>Gazpacho’ya</a:t>
            </a:r>
            <a:r>
              <a:rPr lang="tr-TR" sz="2000" dirty="0"/>
              <a:t> benzer ama daha yoğun).</a:t>
            </a:r>
          </a:p>
          <a:p>
            <a:r>
              <a:rPr lang="tr-TR" sz="2000" dirty="0"/>
              <a:t>İçeriğinde domates, sarımsak, ekmek içi, zeytinyağı ve sirke bulunur.</a:t>
            </a:r>
          </a:p>
          <a:p>
            <a:r>
              <a:rPr lang="tr-TR" sz="2000" dirty="0"/>
              <a:t>Üzerine haşlanmış yumurta ve </a:t>
            </a:r>
            <a:r>
              <a:rPr lang="tr-TR" sz="2000" b="1" dirty="0" err="1"/>
              <a:t>jamón</a:t>
            </a:r>
            <a:r>
              <a:rPr lang="tr-TR" sz="2000" b="1" dirty="0"/>
              <a:t> (İspanyol jambonu)</a:t>
            </a:r>
            <a:r>
              <a:rPr lang="tr-TR" sz="2000" dirty="0"/>
              <a:t> konur.</a:t>
            </a:r>
          </a:p>
          <a:p>
            <a:r>
              <a:rPr lang="tr-TR" sz="2000" dirty="0"/>
              <a:t>Özellikle yaz aylarında serinletici bir başlangıçtır.</a:t>
            </a:r>
          </a:p>
          <a:p>
            <a:br>
              <a:rPr lang="tr-TR" sz="2000" dirty="0"/>
            </a:br>
            <a:endParaRPr lang="tr-TR" sz="2000" dirty="0"/>
          </a:p>
          <a:p>
            <a:r>
              <a:rPr lang="tr-TR" sz="2000" b="1" dirty="0"/>
              <a:t> </a:t>
            </a:r>
            <a:r>
              <a:rPr lang="tr-TR" sz="2000" b="1" dirty="0" err="1"/>
              <a:t>Espinacas</a:t>
            </a:r>
            <a:r>
              <a:rPr lang="tr-TR" sz="2000" b="1" dirty="0"/>
              <a:t> </a:t>
            </a:r>
            <a:r>
              <a:rPr lang="tr-TR" sz="2000" b="1" dirty="0" err="1"/>
              <a:t>con</a:t>
            </a:r>
            <a:r>
              <a:rPr lang="tr-TR" sz="2000" b="1" dirty="0"/>
              <a:t> </a:t>
            </a:r>
            <a:r>
              <a:rPr lang="tr-TR" sz="2000" b="1" dirty="0" err="1"/>
              <a:t>Garbanzos</a:t>
            </a:r>
            <a:endParaRPr lang="tr-TR" sz="2000" b="1" dirty="0"/>
          </a:p>
          <a:p>
            <a:r>
              <a:rPr lang="tr-TR" sz="2000" dirty="0"/>
              <a:t>Ispanak ve </a:t>
            </a:r>
            <a:r>
              <a:rPr lang="tr-TR" sz="2000" dirty="0" err="1"/>
              <a:t>nohutun</a:t>
            </a:r>
            <a:r>
              <a:rPr lang="tr-TR" sz="2000" dirty="0"/>
              <a:t> birlikte pişirildiği </a:t>
            </a:r>
            <a:r>
              <a:rPr lang="tr-TR" sz="2000" b="1" dirty="0"/>
              <a:t>vejetaryen</a:t>
            </a:r>
            <a:r>
              <a:rPr lang="tr-TR" sz="2000" dirty="0"/>
              <a:t> bir Endülüs yemeğidir.</a:t>
            </a:r>
          </a:p>
          <a:p>
            <a:r>
              <a:rPr lang="tr-TR" sz="2000" dirty="0"/>
              <a:t>Sarımsak, kimyon ve zeytinyağı ile tatlandırılır.</a:t>
            </a:r>
          </a:p>
          <a:p>
            <a:r>
              <a:rPr lang="tr-TR" sz="2000" dirty="0"/>
              <a:t>İslam döneminden (</a:t>
            </a:r>
            <a:r>
              <a:rPr lang="tr-TR" sz="2000" dirty="0" err="1"/>
              <a:t>Müdejar</a:t>
            </a:r>
            <a:r>
              <a:rPr lang="tr-TR" sz="2000" dirty="0"/>
              <a:t> mutfağından) izler taşır.</a:t>
            </a:r>
          </a:p>
          <a:p>
            <a:endParaRPr lang="tr-TR" sz="2000" dirty="0"/>
          </a:p>
          <a:p>
            <a:r>
              <a:rPr lang="tr-TR" sz="2000" b="1" dirty="0" err="1"/>
              <a:t>Cazón</a:t>
            </a:r>
            <a:r>
              <a:rPr lang="tr-TR" sz="2000" b="1" dirty="0"/>
              <a:t> en </a:t>
            </a:r>
            <a:r>
              <a:rPr lang="tr-TR" sz="2000" b="1" dirty="0" err="1"/>
              <a:t>Adobo</a:t>
            </a:r>
            <a:endParaRPr lang="tr-TR" sz="2000" b="1" dirty="0"/>
          </a:p>
          <a:p>
            <a:r>
              <a:rPr lang="tr-TR" sz="2000" dirty="0"/>
              <a:t>Marine edilmiş </a:t>
            </a:r>
            <a:r>
              <a:rPr lang="tr-TR" sz="2000" b="1" dirty="0"/>
              <a:t>köpek balığı</a:t>
            </a:r>
            <a:r>
              <a:rPr lang="tr-TR" sz="2000" dirty="0"/>
              <a:t> balığının kızartılmasıyla yapılır.</a:t>
            </a:r>
          </a:p>
          <a:p>
            <a:r>
              <a:rPr lang="tr-TR" sz="2000" dirty="0"/>
              <a:t>Baharatlarla harmanlanmış, sirke ile marine edilmiş balıklar çıtır çıtır olur.</a:t>
            </a:r>
          </a:p>
          <a:p>
            <a:br>
              <a:rPr lang="tr-TR" sz="2000" dirty="0"/>
            </a:br>
            <a:r>
              <a:rPr lang="tr-TR" sz="2000" b="1" dirty="0"/>
              <a:t> Tortilla de </a:t>
            </a:r>
            <a:r>
              <a:rPr lang="tr-TR" sz="2000" b="1" dirty="0" err="1"/>
              <a:t>Camarones</a:t>
            </a:r>
            <a:r>
              <a:rPr lang="tr-TR" sz="2000" b="1" dirty="0"/>
              <a:t> (Karidesli </a:t>
            </a:r>
            <a:r>
              <a:rPr lang="tr-TR" sz="2000" b="1" dirty="0" err="1"/>
              <a:t>Pankek</a:t>
            </a:r>
            <a:r>
              <a:rPr lang="tr-TR" sz="2000" b="1" dirty="0"/>
              <a:t>)</a:t>
            </a:r>
          </a:p>
          <a:p>
            <a:r>
              <a:rPr lang="tr-TR" sz="2000" dirty="0"/>
              <a:t>Küçük karideslerin un, nohut unu ve soğanla yapılan incecik bir hamurla kızartılması.</a:t>
            </a:r>
          </a:p>
          <a:p>
            <a:r>
              <a:rPr lang="tr-TR" sz="2000" dirty="0"/>
              <a:t>Dışı çıtır, içi yumuşak olur. Özellikle </a:t>
            </a:r>
            <a:r>
              <a:rPr lang="tr-TR" sz="2000" dirty="0" err="1"/>
              <a:t>Cadiz</a:t>
            </a:r>
            <a:r>
              <a:rPr lang="tr-TR" sz="2000" dirty="0"/>
              <a:t> ve Sevilla çevresinde meşhurdur.</a:t>
            </a:r>
          </a:p>
          <a:p>
            <a:br>
              <a:rPr lang="tr-TR" sz="2000" dirty="0"/>
            </a:br>
            <a:r>
              <a:rPr lang="tr-TR" sz="2000" b="1" dirty="0"/>
              <a:t> </a:t>
            </a:r>
            <a:r>
              <a:rPr lang="tr-TR" sz="2000" b="1" dirty="0" err="1"/>
              <a:t>Churros</a:t>
            </a:r>
            <a:r>
              <a:rPr lang="tr-TR" sz="2000" b="1" dirty="0"/>
              <a:t> </a:t>
            </a:r>
            <a:r>
              <a:rPr lang="tr-TR" sz="2000" b="1" dirty="0" err="1"/>
              <a:t>con</a:t>
            </a:r>
            <a:r>
              <a:rPr lang="tr-TR" sz="2000" b="1" dirty="0"/>
              <a:t> </a:t>
            </a:r>
            <a:r>
              <a:rPr lang="tr-TR" sz="2000" b="1" dirty="0" err="1"/>
              <a:t>Chocolate</a:t>
            </a:r>
            <a:endParaRPr lang="tr-TR" sz="2000" b="1" dirty="0"/>
          </a:p>
          <a:p>
            <a:r>
              <a:rPr lang="tr-TR" sz="2000" dirty="0"/>
              <a:t>Kahvaltıda veya atıştırmalık olarak sevilen bir tatlı.</a:t>
            </a:r>
          </a:p>
          <a:p>
            <a:r>
              <a:rPr lang="tr-TR" sz="2000" dirty="0"/>
              <a:t>Çubuk şeklindeki kızarmış hamur, sıcak yoğun çikolata sosuna batırılarak yenir.</a:t>
            </a:r>
          </a:p>
          <a:p>
            <a:endParaRPr lang="tr-TR" sz="2000" dirty="0"/>
          </a:p>
          <a:p>
            <a:br>
              <a:rPr lang="tr-TR" sz="2000" dirty="0"/>
            </a:br>
            <a:endParaRPr lang="tr-TR" sz="2000" dirty="0"/>
          </a:p>
          <a:p>
            <a:endParaRPr lang="tr-TR" sz="2000" dirty="0"/>
          </a:p>
          <a:p>
            <a:endParaRPr lang="tr-T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0" y="2803485"/>
            <a:ext cx="17259300" cy="3820148"/>
          </a:xfrm>
          <a:prstGeom prst="rect">
            <a:avLst/>
          </a:prstGeom>
        </p:spPr>
        <p:txBody>
          <a:bodyPr lIns="0" tIns="0" rIns="0" bIns="0" rtlCol="0" anchor="t">
            <a:spAutoFit/>
          </a:bodyPr>
          <a:lstStyle/>
          <a:p>
            <a:pPr algn="ctr">
              <a:lnSpc>
                <a:spcPts val="6015"/>
              </a:lnSpc>
              <a:spcBef>
                <a:spcPct val="0"/>
              </a:spcBef>
            </a:pPr>
            <a:r>
              <a:rPr lang="en-US" sz="4296" b="1" dirty="0">
                <a:solidFill>
                  <a:srgbClr val="CE2B37"/>
                </a:solidFill>
                <a:latin typeface="Now Heavy"/>
                <a:ea typeface="Now Heavy"/>
                <a:cs typeface="Now Heavy"/>
                <a:sym typeface="Now Heavy"/>
              </a:rPr>
              <a:t>ERASMUS PROJEMİZ KAPSAMINDA </a:t>
            </a:r>
            <a:r>
              <a:rPr lang="tr-TR" sz="4296" b="1" dirty="0">
                <a:solidFill>
                  <a:srgbClr val="CE2B37"/>
                </a:solidFill>
                <a:latin typeface="Now Heavy"/>
                <a:ea typeface="Now Heavy"/>
                <a:cs typeface="Now Heavy"/>
                <a:sym typeface="Now Heavy"/>
              </a:rPr>
              <a:t>İSPANYA’ NIN SEVİLLA ŞEHRİNİ </a:t>
            </a:r>
            <a:r>
              <a:rPr lang="en-US" sz="4296" b="1" dirty="0">
                <a:solidFill>
                  <a:srgbClr val="CE2B37"/>
                </a:solidFill>
                <a:latin typeface="Now Heavy"/>
                <a:ea typeface="Now Heavy"/>
                <a:cs typeface="Now Heavy"/>
                <a:sym typeface="Now Heavy"/>
              </a:rPr>
              <a:t>KEŞFEDEREK, FARKLI KÜLTÜRLER ARASINDA KÖPRÜLER KURACAK VE UNUTULMAZ DENEYİMLER EDİNECEĞ</a:t>
            </a:r>
            <a:r>
              <a:rPr lang="tr-TR" sz="4296" b="1" dirty="0">
                <a:solidFill>
                  <a:srgbClr val="CE2B37"/>
                </a:solidFill>
                <a:latin typeface="Now Heavy"/>
                <a:ea typeface="Now Heavy"/>
                <a:cs typeface="Now Heavy"/>
                <a:sym typeface="Now Heavy"/>
              </a:rPr>
              <a:t>İNİZE İNANIYORUM</a:t>
            </a:r>
            <a:r>
              <a:rPr lang="en-US" sz="4296" b="1" dirty="0">
                <a:solidFill>
                  <a:srgbClr val="CE2B37"/>
                </a:solidFill>
                <a:latin typeface="Now Heavy"/>
                <a:ea typeface="Now Heavy"/>
                <a:cs typeface="Now Heavy"/>
                <a:sym typeface="Now Heavy"/>
              </a:rPr>
              <a:t>.</a:t>
            </a:r>
            <a:r>
              <a:rPr lang="en-US" sz="4296" b="1" dirty="0">
                <a:solidFill>
                  <a:srgbClr val="235D2B"/>
                </a:solidFill>
                <a:latin typeface="Now Heavy"/>
                <a:ea typeface="Now Heavy"/>
                <a:cs typeface="Now Heavy"/>
                <a:sym typeface="Now Heavy"/>
              </a:rPr>
              <a:t> </a:t>
            </a:r>
            <a:r>
              <a:rPr lang="tr-TR" sz="4296" b="1" dirty="0">
                <a:solidFill>
                  <a:srgbClr val="235D2B"/>
                </a:solidFill>
                <a:latin typeface="Now Heavy"/>
                <a:ea typeface="Now Heavy"/>
                <a:cs typeface="Now Heavy"/>
                <a:sym typeface="Now Heavy"/>
              </a:rPr>
              <a:t>BENİ DİNLEDİĞİNİZ İÇİN </a:t>
            </a:r>
            <a:r>
              <a:rPr lang="en-US" sz="4296" b="1" dirty="0">
                <a:solidFill>
                  <a:srgbClr val="235D2B"/>
                </a:solidFill>
                <a:latin typeface="Now Heavy"/>
                <a:ea typeface="Now Heavy"/>
                <a:cs typeface="Now Heavy"/>
                <a:sym typeface="Now Heavy"/>
              </a:rPr>
              <a:t>TEŞEKKÜR EDERİ</a:t>
            </a:r>
            <a:r>
              <a:rPr lang="tr-TR" sz="4296" b="1" dirty="0">
                <a:solidFill>
                  <a:srgbClr val="235D2B"/>
                </a:solidFill>
                <a:latin typeface="Now Heavy"/>
                <a:ea typeface="Now Heavy"/>
                <a:cs typeface="Now Heavy"/>
                <a:sym typeface="Now Heavy"/>
              </a:rPr>
              <a:t>M</a:t>
            </a:r>
            <a:r>
              <a:rPr lang="tr-TR" sz="4296" b="1" dirty="0">
                <a:solidFill>
                  <a:srgbClr val="235D2B"/>
                </a:solidFill>
                <a:latin typeface="Now Heavy"/>
                <a:ea typeface="Now Heavy"/>
                <a:cs typeface="Now Heavy"/>
                <a:sym typeface="Wingdings" panose="05000000000000000000" pitchFamily="2" charset="2"/>
              </a:rPr>
              <a:t></a:t>
            </a:r>
            <a:r>
              <a:rPr lang="tr-TR" sz="4296" b="1" dirty="0">
                <a:solidFill>
                  <a:srgbClr val="235D2B"/>
                </a:solidFill>
                <a:latin typeface="Now Heavy"/>
                <a:ea typeface="Now Heavy"/>
                <a:cs typeface="Now Heavy"/>
                <a:sym typeface="Now Heavy"/>
              </a:rPr>
              <a:t> </a:t>
            </a:r>
            <a:endParaRPr lang="en-US" sz="4296" b="1" dirty="0">
              <a:solidFill>
                <a:srgbClr val="235D2B"/>
              </a:solidFill>
              <a:latin typeface="Now Heavy"/>
              <a:ea typeface="Now Heavy"/>
              <a:cs typeface="Now Heavy"/>
              <a:sym typeface="Now Heavy"/>
            </a:endParaRPr>
          </a:p>
        </p:txBody>
      </p:sp>
      <p:sp>
        <p:nvSpPr>
          <p:cNvPr id="3" name="TextBox 3"/>
          <p:cNvSpPr txBox="1"/>
          <p:nvPr/>
        </p:nvSpPr>
        <p:spPr>
          <a:xfrm>
            <a:off x="7467600" y="8420100"/>
            <a:ext cx="3819207" cy="505908"/>
          </a:xfrm>
          <a:prstGeom prst="rect">
            <a:avLst/>
          </a:prstGeom>
        </p:spPr>
        <p:txBody>
          <a:bodyPr wrap="square" lIns="0" tIns="0" rIns="0" bIns="0" rtlCol="0" anchor="t">
            <a:spAutoFit/>
          </a:bodyPr>
          <a:lstStyle/>
          <a:p>
            <a:pPr algn="l">
              <a:lnSpc>
                <a:spcPts val="4060"/>
              </a:lnSpc>
              <a:spcBef>
                <a:spcPct val="0"/>
              </a:spcBef>
            </a:pPr>
            <a:r>
              <a:rPr lang="tr-TR" sz="2900" b="1" dirty="0">
                <a:solidFill>
                  <a:srgbClr val="100F0D"/>
                </a:solidFill>
                <a:latin typeface="Now Bold"/>
                <a:ea typeface="Now Bold"/>
                <a:cs typeface="Now Bold"/>
                <a:sym typeface="Now Bold"/>
              </a:rPr>
              <a:t>SANİYE İNCE POLAT</a:t>
            </a:r>
            <a:endParaRPr lang="en-US" sz="2900" b="1" dirty="0">
              <a:solidFill>
                <a:srgbClr val="100F0D"/>
              </a:solidFill>
              <a:latin typeface="Now Bold"/>
              <a:ea typeface="Now Bold"/>
              <a:cs typeface="Now Bold"/>
              <a:sym typeface="Now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452230" y="528002"/>
            <a:ext cx="11383541" cy="775725"/>
          </a:xfrm>
          <a:prstGeom prst="rect">
            <a:avLst/>
          </a:prstGeom>
        </p:spPr>
        <p:txBody>
          <a:bodyPr lIns="0" tIns="0" rIns="0" bIns="0" rtlCol="0" anchor="t">
            <a:spAutoFit/>
          </a:bodyPr>
          <a:lstStyle/>
          <a:p>
            <a:pPr algn="l">
              <a:lnSpc>
                <a:spcPts val="7279"/>
              </a:lnSpc>
            </a:pPr>
            <a:r>
              <a:rPr lang="tr-TR" sz="2400" b="1" dirty="0">
                <a:solidFill>
                  <a:srgbClr val="009246"/>
                </a:solidFill>
                <a:latin typeface="Raleway Heavy"/>
                <a:ea typeface="Raleway Heavy"/>
                <a:cs typeface="Raleway Heavy"/>
                <a:sym typeface="Raleway Heavy"/>
              </a:rPr>
              <a:t>SEVİLLA</a:t>
            </a:r>
            <a:r>
              <a:rPr lang="en-US" sz="2400" b="1" dirty="0">
                <a:solidFill>
                  <a:srgbClr val="009246"/>
                </a:solidFill>
                <a:latin typeface="Raleway Heavy"/>
                <a:ea typeface="Raleway Heavy"/>
                <a:cs typeface="Raleway Heavy"/>
                <a:sym typeface="Raleway Heavy"/>
              </a:rPr>
              <a:t> HAKKINDA GENEL BİLGİLER</a:t>
            </a:r>
          </a:p>
        </p:txBody>
      </p:sp>
      <p:sp>
        <p:nvSpPr>
          <p:cNvPr id="4" name="TextBox 4"/>
          <p:cNvSpPr txBox="1"/>
          <p:nvPr/>
        </p:nvSpPr>
        <p:spPr>
          <a:xfrm>
            <a:off x="1029195" y="2064354"/>
            <a:ext cx="9792535" cy="1000210"/>
          </a:xfrm>
          <a:prstGeom prst="rect">
            <a:avLst/>
          </a:prstGeom>
        </p:spPr>
        <p:txBody>
          <a:bodyPr lIns="0" tIns="0" rIns="0" bIns="0" rtlCol="0" anchor="t">
            <a:spAutoFit/>
          </a:bodyPr>
          <a:lstStyle/>
          <a:p>
            <a:pPr>
              <a:lnSpc>
                <a:spcPts val="4059"/>
              </a:lnSpc>
            </a:pPr>
            <a:endParaRPr lang="tr-TR" sz="2400" dirty="0"/>
          </a:p>
          <a:p>
            <a:pPr>
              <a:lnSpc>
                <a:spcPts val="4059"/>
              </a:lnSpc>
            </a:pPr>
            <a:r>
              <a:rPr lang="tr-TR" sz="2400" dirty="0"/>
              <a:t>İspanya’nın güneyinde, </a:t>
            </a:r>
            <a:r>
              <a:rPr lang="tr-TR" sz="2400" b="1" dirty="0"/>
              <a:t>Endülüs (</a:t>
            </a:r>
            <a:r>
              <a:rPr lang="tr-TR" sz="2400" b="1" dirty="0" err="1"/>
              <a:t>Andalucía</a:t>
            </a:r>
            <a:r>
              <a:rPr lang="tr-TR" sz="2400" b="1" dirty="0"/>
              <a:t>)</a:t>
            </a:r>
            <a:r>
              <a:rPr lang="tr-TR" sz="2400" dirty="0"/>
              <a:t> bölgesinin başkentidir. </a:t>
            </a:r>
            <a:endParaRPr lang="en-US" sz="2400" b="1" dirty="0">
              <a:solidFill>
                <a:srgbClr val="1D1D1F"/>
              </a:solidFill>
              <a:latin typeface="Montserrat 2 Bold"/>
              <a:ea typeface="Montserrat 2 Bold"/>
              <a:cs typeface="Montserrat 2 Bold"/>
              <a:sym typeface="Montserrat 2 Bold"/>
            </a:endParaRPr>
          </a:p>
        </p:txBody>
      </p:sp>
      <p:sp>
        <p:nvSpPr>
          <p:cNvPr id="5" name="TextBox 5"/>
          <p:cNvSpPr txBox="1"/>
          <p:nvPr/>
        </p:nvSpPr>
        <p:spPr>
          <a:xfrm>
            <a:off x="1028700" y="3743951"/>
            <a:ext cx="9970446" cy="1026948"/>
          </a:xfrm>
          <a:prstGeom prst="rect">
            <a:avLst/>
          </a:prstGeom>
        </p:spPr>
        <p:txBody>
          <a:bodyPr wrap="square" lIns="0" tIns="0" rIns="0" bIns="0" rtlCol="0" anchor="t">
            <a:spAutoFit/>
          </a:bodyPr>
          <a:lstStyle/>
          <a:p>
            <a:pPr>
              <a:lnSpc>
                <a:spcPts val="4059"/>
              </a:lnSpc>
            </a:pPr>
            <a:r>
              <a:rPr lang="tr-TR" sz="2400" dirty="0"/>
              <a:t>Hem tarihi dokusu hem de kültürel zenginliği ile ülkenin en önemli ve turistik şehirlerinden biridir.</a:t>
            </a:r>
            <a:endParaRPr lang="en-US" sz="2400" b="1" dirty="0">
              <a:solidFill>
                <a:srgbClr val="1D1D1F"/>
              </a:solidFill>
              <a:latin typeface="Montserrat 2 Bold"/>
              <a:ea typeface="Montserrat 2 Bold"/>
              <a:cs typeface="Montserrat 2 Bold"/>
              <a:sym typeface="Montserrat 2 Bold"/>
            </a:endParaRPr>
          </a:p>
        </p:txBody>
      </p:sp>
      <p:sp>
        <p:nvSpPr>
          <p:cNvPr id="6" name="TextBox 6"/>
          <p:cNvSpPr txBox="1"/>
          <p:nvPr/>
        </p:nvSpPr>
        <p:spPr>
          <a:xfrm>
            <a:off x="1028700" y="5481926"/>
            <a:ext cx="9792040" cy="474425"/>
          </a:xfrm>
          <a:prstGeom prst="rect">
            <a:avLst/>
          </a:prstGeom>
        </p:spPr>
        <p:txBody>
          <a:bodyPr lIns="0" tIns="0" rIns="0" bIns="0" rtlCol="0" anchor="t">
            <a:spAutoFit/>
          </a:bodyPr>
          <a:lstStyle/>
          <a:p>
            <a:pPr>
              <a:lnSpc>
                <a:spcPts val="4059"/>
              </a:lnSpc>
            </a:pPr>
            <a:r>
              <a:rPr lang="tr-TR" sz="2400" b="1" dirty="0" err="1"/>
              <a:t>Guadalquivir</a:t>
            </a:r>
            <a:r>
              <a:rPr lang="tr-TR" sz="2400" b="1" dirty="0"/>
              <a:t> Nehri</a:t>
            </a:r>
            <a:r>
              <a:rPr lang="tr-TR" sz="2400" dirty="0"/>
              <a:t> şehri ikiye böler ve tarihi açıdan büyük önem taşır.</a:t>
            </a:r>
            <a:endParaRPr lang="en-US" sz="2400" b="1" dirty="0">
              <a:solidFill>
                <a:srgbClr val="1D1D1F"/>
              </a:solidFill>
              <a:latin typeface="Montserrat 2 Bold"/>
              <a:ea typeface="Montserrat 2 Bold"/>
              <a:cs typeface="Montserrat 2 Bold"/>
              <a:sym typeface="Montserrat 2 Bold"/>
            </a:endParaRPr>
          </a:p>
        </p:txBody>
      </p:sp>
      <p:sp>
        <p:nvSpPr>
          <p:cNvPr id="7" name="AutoShape 7"/>
          <p:cNvSpPr/>
          <p:nvPr/>
        </p:nvSpPr>
        <p:spPr>
          <a:xfrm>
            <a:off x="1029195" y="6871624"/>
            <a:ext cx="9451407" cy="0"/>
          </a:xfrm>
          <a:prstGeom prst="line">
            <a:avLst/>
          </a:prstGeom>
          <a:ln w="47625" cap="flat">
            <a:solidFill>
              <a:srgbClr val="CE2B37"/>
            </a:solidFill>
            <a:prstDash val="solid"/>
            <a:headEnd type="none" w="sm" len="sm"/>
            <a:tailEnd type="none" w="sm" len="sm"/>
          </a:ln>
        </p:spPr>
        <p:txBody>
          <a:bodyPr/>
          <a:lstStyle/>
          <a:p>
            <a:endParaRPr lang="tr-TR" sz="2400"/>
          </a:p>
        </p:txBody>
      </p:sp>
      <p:sp>
        <p:nvSpPr>
          <p:cNvPr id="8" name="TextBox 8"/>
          <p:cNvSpPr txBox="1"/>
          <p:nvPr/>
        </p:nvSpPr>
        <p:spPr>
          <a:xfrm>
            <a:off x="1028700" y="7219286"/>
            <a:ext cx="9792040" cy="1000210"/>
          </a:xfrm>
          <a:prstGeom prst="rect">
            <a:avLst/>
          </a:prstGeom>
        </p:spPr>
        <p:txBody>
          <a:bodyPr lIns="0" tIns="0" rIns="0" bIns="0" rtlCol="0" anchor="t">
            <a:spAutoFit/>
          </a:bodyPr>
          <a:lstStyle/>
          <a:p>
            <a:pPr>
              <a:lnSpc>
                <a:spcPts val="4059"/>
              </a:lnSpc>
            </a:pPr>
            <a:r>
              <a:rPr lang="tr-TR" sz="2400" dirty="0"/>
              <a:t> Miguel de Cervantes’ in ünlü </a:t>
            </a:r>
            <a:r>
              <a:rPr lang="tr-TR" sz="2400" dirty="0">
                <a:hlinkClick r:id="rId2" tooltip="Don Kişot"/>
              </a:rPr>
              <a:t>Don Kişot</a:t>
            </a:r>
            <a:r>
              <a:rPr lang="tr-TR" sz="2400" dirty="0"/>
              <a:t> romanını Sevilla'nın hapishanesinde kaldığı sırada tasarlamıştır.</a:t>
            </a:r>
            <a:endParaRPr lang="en-US" sz="2400" b="1" dirty="0">
              <a:solidFill>
                <a:srgbClr val="1D1D1F"/>
              </a:solidFill>
              <a:latin typeface="Montserrat 2 Bold"/>
              <a:ea typeface="Montserrat 2 Bold"/>
              <a:cs typeface="Montserrat 2 Bold"/>
              <a:sym typeface="Montserrat 2 Bold"/>
            </a:endParaRPr>
          </a:p>
        </p:txBody>
      </p:sp>
      <p:sp>
        <p:nvSpPr>
          <p:cNvPr id="9" name="AutoShape 9"/>
          <p:cNvSpPr/>
          <p:nvPr/>
        </p:nvSpPr>
        <p:spPr>
          <a:xfrm>
            <a:off x="1029195" y="5167312"/>
            <a:ext cx="9451407" cy="0"/>
          </a:xfrm>
          <a:prstGeom prst="line">
            <a:avLst/>
          </a:prstGeom>
          <a:ln w="47625" cap="flat">
            <a:solidFill>
              <a:srgbClr val="CE2B37"/>
            </a:solidFill>
            <a:prstDash val="solid"/>
            <a:headEnd type="none" w="sm" len="sm"/>
            <a:tailEnd type="none" w="sm" len="sm"/>
          </a:ln>
        </p:spPr>
        <p:txBody>
          <a:bodyPr/>
          <a:lstStyle/>
          <a:p>
            <a:endParaRPr lang="tr-TR" sz="2400"/>
          </a:p>
        </p:txBody>
      </p:sp>
      <p:sp>
        <p:nvSpPr>
          <p:cNvPr id="10" name="AutoShape 10"/>
          <p:cNvSpPr/>
          <p:nvPr/>
        </p:nvSpPr>
        <p:spPr>
          <a:xfrm>
            <a:off x="1029195" y="3617087"/>
            <a:ext cx="9451407" cy="0"/>
          </a:xfrm>
          <a:prstGeom prst="line">
            <a:avLst/>
          </a:prstGeom>
          <a:ln w="47625" cap="flat">
            <a:solidFill>
              <a:srgbClr val="CE2B37"/>
            </a:solidFill>
            <a:prstDash val="solid"/>
            <a:headEnd type="none" w="sm" len="sm"/>
            <a:tailEnd type="none" w="sm" len="sm"/>
          </a:ln>
        </p:spPr>
        <p:txBody>
          <a:bodyPr/>
          <a:lstStyle/>
          <a:p>
            <a:endParaRPr lang="tr-T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815230" y="570548"/>
            <a:ext cx="10657540" cy="821055"/>
          </a:xfrm>
          <a:prstGeom prst="rect">
            <a:avLst/>
          </a:prstGeom>
        </p:spPr>
        <p:txBody>
          <a:bodyPr lIns="0" tIns="0" rIns="0" bIns="0" rtlCol="0" anchor="t">
            <a:spAutoFit/>
          </a:bodyPr>
          <a:lstStyle/>
          <a:p>
            <a:pPr algn="l">
              <a:lnSpc>
                <a:spcPts val="6719"/>
              </a:lnSpc>
            </a:pPr>
            <a:r>
              <a:rPr lang="tr-TR" sz="4800" b="1" dirty="0">
                <a:solidFill>
                  <a:srgbClr val="009246"/>
                </a:solidFill>
                <a:latin typeface="Raleway Heavy"/>
                <a:ea typeface="Raleway Heavy"/>
                <a:cs typeface="Raleway Heavy"/>
                <a:sym typeface="Raleway Heavy"/>
              </a:rPr>
              <a:t>SEVİLLA TARİHİ</a:t>
            </a:r>
            <a:endParaRPr lang="en-US" sz="4800" b="1" dirty="0">
              <a:solidFill>
                <a:srgbClr val="009246"/>
              </a:solidFill>
              <a:latin typeface="Raleway Heavy"/>
              <a:ea typeface="Raleway Heavy"/>
              <a:cs typeface="Raleway Heavy"/>
              <a:sym typeface="Raleway Heavy"/>
            </a:endParaRPr>
          </a:p>
        </p:txBody>
      </p:sp>
      <p:sp>
        <p:nvSpPr>
          <p:cNvPr id="5" name="TextBox 5"/>
          <p:cNvSpPr txBox="1"/>
          <p:nvPr/>
        </p:nvSpPr>
        <p:spPr>
          <a:xfrm>
            <a:off x="1028700" y="1827334"/>
            <a:ext cx="16230600" cy="2035044"/>
          </a:xfrm>
          <a:prstGeom prst="rect">
            <a:avLst/>
          </a:prstGeom>
        </p:spPr>
        <p:txBody>
          <a:bodyPr lIns="0" tIns="0" rIns="0" bIns="0" rtlCol="0" anchor="t">
            <a:spAutoFit/>
          </a:bodyPr>
          <a:lstStyle/>
          <a:p>
            <a:pPr>
              <a:lnSpc>
                <a:spcPts val="4059"/>
              </a:lnSpc>
            </a:pPr>
            <a:r>
              <a:rPr lang="tr-TR" sz="2000" dirty="0"/>
              <a:t> </a:t>
            </a:r>
            <a:r>
              <a:rPr lang="tr-TR" sz="2000" dirty="0" err="1"/>
              <a:t>Guadalquivir</a:t>
            </a:r>
            <a:r>
              <a:rPr lang="tr-TR" sz="2000" dirty="0"/>
              <a:t> Nehri’nin sol (doğu) kıyısında, Atlas Okyanus’ unun yaklaşık 87 km kuzeyinde ve Madrid'in yaklaşık 550 km güneybatısında yer alır. Bir iç liman olarak Endülüs'ün en önemli ve İspanya'nın dördüncü büyük kentidir. Geçmişte de bir kültür </a:t>
            </a:r>
            <a:r>
              <a:rPr lang="tr-TR" sz="2000" dirty="0" err="1"/>
              <a:t>merkezi,Müslüman</a:t>
            </a:r>
            <a:r>
              <a:rPr lang="tr-TR" sz="2000" dirty="0"/>
              <a:t> İspanya’ nın başkenti ve Yeni Dünya’ ya düzenlenen keşif seferlerinin başlangıç noktası olarak önem taşır. Toplam nüfusu şehir merkezi ve kasabalar ile beraber 1.758.720'dir.</a:t>
            </a:r>
          </a:p>
          <a:p>
            <a:pPr>
              <a:lnSpc>
                <a:spcPts val="4059"/>
              </a:lnSpc>
            </a:pPr>
            <a:endParaRPr lang="en-US" sz="2000" b="1" dirty="0">
              <a:solidFill>
                <a:srgbClr val="1D1D1F"/>
              </a:solidFill>
              <a:latin typeface="Montserrat 2 Bold"/>
              <a:ea typeface="Montserrat 2 Bold"/>
              <a:cs typeface="Montserrat 2 Bold"/>
              <a:sym typeface="Montserrat 2 Bold"/>
            </a:endParaRPr>
          </a:p>
        </p:txBody>
      </p:sp>
      <p:pic>
        <p:nvPicPr>
          <p:cNvPr id="8" name="Resim 7">
            <a:extLst>
              <a:ext uri="{FF2B5EF4-FFF2-40B4-BE49-F238E27FC236}">
                <a16:creationId xmlns:a16="http://schemas.microsoft.com/office/drawing/2014/main" id="{0C700F02-89EE-9469-F6C6-0C9C00045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7600" y="5143500"/>
            <a:ext cx="5486400" cy="3935875"/>
          </a:xfrm>
          <a:prstGeom prst="rect">
            <a:avLst/>
          </a:prstGeom>
        </p:spPr>
      </p:pic>
      <p:sp>
        <p:nvSpPr>
          <p:cNvPr id="13" name="Rectangle 4">
            <a:extLst>
              <a:ext uri="{FF2B5EF4-FFF2-40B4-BE49-F238E27FC236}">
                <a16:creationId xmlns:a16="http://schemas.microsoft.com/office/drawing/2014/main" id="{AD2771D2-C2C3-BC7B-189B-89FC275446B8}"/>
              </a:ext>
            </a:extLst>
          </p:cNvPr>
          <p:cNvSpPr>
            <a:spLocks noChangeArrowheads="1"/>
          </p:cNvSpPr>
          <p:nvPr/>
        </p:nvSpPr>
        <p:spPr bwMode="auto">
          <a:xfrm>
            <a:off x="998720" y="3341758"/>
            <a:ext cx="1173302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1" i="0" u="none" strike="noStrike" cap="none" normalizeH="0" baseline="0" dirty="0">
                <a:ln>
                  <a:noFill/>
                </a:ln>
                <a:solidFill>
                  <a:schemeClr val="tx1"/>
                </a:solidFill>
                <a:effectLst/>
              </a:rPr>
              <a:t>Flamenko</a:t>
            </a:r>
            <a:r>
              <a:rPr kumimoji="0" lang="tr-TR" altLang="tr-TR" sz="2000" b="0" i="0" u="none" strike="noStrike" cap="none" normalizeH="0" baseline="0" dirty="0">
                <a:ln>
                  <a:noFill/>
                </a:ln>
                <a:solidFill>
                  <a:schemeClr val="tx1"/>
                </a:solidFill>
                <a:effectLst/>
              </a:rPr>
              <a:t> kültürünün kalbidir. Birçok flamenko dans okulu ve gösterisi burada yer alır.</a:t>
            </a:r>
          </a:p>
          <a:p>
            <a:pPr marL="0" marR="0" lvl="0" indent="0" algn="l" defTabSz="914400" rtl="0" eaLnBrk="0" fontAlgn="base" latinLnBrk="0" hangingPunct="0">
              <a:lnSpc>
                <a:spcPct val="100000"/>
              </a:lnSpc>
              <a:spcBef>
                <a:spcPct val="0"/>
              </a:spcBef>
              <a:spcAft>
                <a:spcPct val="0"/>
              </a:spcAft>
              <a:buClrTx/>
              <a:buSzTx/>
              <a:tabLst/>
            </a:pPr>
            <a:endParaRPr kumimoji="0" lang="tr-TR" altLang="tr-T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a:ln>
                  <a:noFill/>
                </a:ln>
                <a:solidFill>
                  <a:schemeClr val="tx1"/>
                </a:solidFill>
                <a:effectLst/>
              </a:rPr>
              <a:t>Her yıl düzenlenen </a:t>
            </a:r>
            <a:r>
              <a:rPr kumimoji="0" lang="tr-TR" altLang="tr-TR" sz="2000" b="1" i="0" u="none" strike="noStrike" cap="none" normalizeH="0" baseline="0" dirty="0" err="1">
                <a:ln>
                  <a:noFill/>
                </a:ln>
                <a:solidFill>
                  <a:schemeClr val="tx1"/>
                </a:solidFill>
                <a:effectLst/>
              </a:rPr>
              <a:t>Feria</a:t>
            </a:r>
            <a:r>
              <a:rPr kumimoji="0" lang="tr-TR" altLang="tr-TR" sz="2000" b="1" i="0" u="none" strike="noStrike" cap="none" normalizeH="0" baseline="0" dirty="0">
                <a:ln>
                  <a:noFill/>
                </a:ln>
                <a:solidFill>
                  <a:schemeClr val="tx1"/>
                </a:solidFill>
                <a:effectLst/>
              </a:rPr>
              <a:t> de Abril</a:t>
            </a:r>
            <a:r>
              <a:rPr kumimoji="0" lang="tr-TR" altLang="tr-TR" sz="2000" b="0" i="0" u="none" strike="noStrike" cap="none" normalizeH="0" baseline="0" dirty="0">
                <a:ln>
                  <a:noFill/>
                </a:ln>
                <a:solidFill>
                  <a:schemeClr val="tx1"/>
                </a:solidFill>
                <a:effectLst/>
              </a:rPr>
              <a:t> (Nisan Festivali), renkli kostümler, atlı geçitler ve geleneksel müzikle doludur.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1" i="0" u="none" strike="noStrike" cap="none" normalizeH="0" baseline="0" dirty="0">
                <a:ln>
                  <a:noFill/>
                </a:ln>
                <a:solidFill>
                  <a:schemeClr val="tx1"/>
                </a:solidFill>
                <a:effectLst/>
              </a:rPr>
              <a:t>Semana </a:t>
            </a:r>
            <a:r>
              <a:rPr kumimoji="0" lang="tr-TR" altLang="tr-TR" sz="2000" b="1" i="0" u="none" strike="noStrike" cap="none" normalizeH="0" baseline="0" dirty="0" err="1">
                <a:ln>
                  <a:noFill/>
                </a:ln>
                <a:solidFill>
                  <a:schemeClr val="tx1"/>
                </a:solidFill>
                <a:effectLst/>
              </a:rPr>
              <a:t>Santa</a:t>
            </a:r>
            <a:r>
              <a:rPr kumimoji="0" lang="tr-TR" altLang="tr-TR" sz="2000" b="0" i="0" u="none" strike="noStrike" cap="none" normalizeH="0" baseline="0" dirty="0">
                <a:ln>
                  <a:noFill/>
                </a:ln>
                <a:solidFill>
                  <a:schemeClr val="tx1"/>
                </a:solidFill>
                <a:effectLst/>
              </a:rPr>
              <a:t> (Kutsal Hafta), dini geçitlerle ünlüdür.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038601" y="570548"/>
            <a:ext cx="9054516" cy="791627"/>
          </a:xfrm>
          <a:prstGeom prst="rect">
            <a:avLst/>
          </a:prstGeom>
        </p:spPr>
        <p:txBody>
          <a:bodyPr wrap="square" lIns="0" tIns="0" rIns="0" bIns="0" rtlCol="0" anchor="t">
            <a:spAutoFit/>
          </a:bodyPr>
          <a:lstStyle/>
          <a:p>
            <a:pPr algn="l">
              <a:lnSpc>
                <a:spcPts val="6719"/>
              </a:lnSpc>
            </a:pPr>
            <a:r>
              <a:rPr lang="tr-TR" sz="4800" b="1" dirty="0">
                <a:solidFill>
                  <a:srgbClr val="009246"/>
                </a:solidFill>
                <a:latin typeface="Raleway Heavy"/>
                <a:ea typeface="Raleway Heavy"/>
                <a:cs typeface="Raleway Heavy"/>
                <a:sym typeface="Raleway Heavy"/>
              </a:rPr>
              <a:t>SEVİLLA’ NIN</a:t>
            </a:r>
            <a:r>
              <a:rPr lang="en-US" sz="4800" b="1" dirty="0">
                <a:solidFill>
                  <a:srgbClr val="009246"/>
                </a:solidFill>
                <a:latin typeface="Raleway Heavy"/>
                <a:ea typeface="Raleway Heavy"/>
                <a:cs typeface="Raleway Heavy"/>
                <a:sym typeface="Raleway Heavy"/>
              </a:rPr>
              <a:t> ÜNLÜ YAPILARI</a:t>
            </a:r>
          </a:p>
        </p:txBody>
      </p:sp>
      <p:sp>
        <p:nvSpPr>
          <p:cNvPr id="13" name="Metin kutusu 12">
            <a:extLst>
              <a:ext uri="{FF2B5EF4-FFF2-40B4-BE49-F238E27FC236}">
                <a16:creationId xmlns:a16="http://schemas.microsoft.com/office/drawing/2014/main" id="{17E15DED-DCC8-B40E-2597-564F304A41B3}"/>
              </a:ext>
            </a:extLst>
          </p:cNvPr>
          <p:cNvSpPr txBox="1"/>
          <p:nvPr/>
        </p:nvSpPr>
        <p:spPr>
          <a:xfrm>
            <a:off x="1752600" y="2324100"/>
            <a:ext cx="9144000" cy="4524315"/>
          </a:xfrm>
          <a:prstGeom prst="rect">
            <a:avLst/>
          </a:prstGeom>
          <a:noFill/>
        </p:spPr>
        <p:txBody>
          <a:bodyPr wrap="square">
            <a:spAutoFit/>
          </a:bodyPr>
          <a:lstStyle/>
          <a:p>
            <a:pPr>
              <a:buNone/>
            </a:pPr>
            <a:r>
              <a:rPr lang="tr-TR" sz="2400" b="1" dirty="0">
                <a:solidFill>
                  <a:srgbClr val="FF0000"/>
                </a:solidFill>
              </a:rPr>
              <a:t>Sevilla Katedrali  veya </a:t>
            </a:r>
            <a:r>
              <a:rPr lang="es-ES" sz="2400" b="1" dirty="0">
                <a:solidFill>
                  <a:srgbClr val="FF0000"/>
                </a:solidFill>
              </a:rPr>
              <a:t>Azize Meryem Katedrali</a:t>
            </a:r>
            <a:endParaRPr lang="tr-TR" sz="2400" b="1" dirty="0">
              <a:solidFill>
                <a:srgbClr val="FF0000"/>
              </a:solidFill>
            </a:endParaRPr>
          </a:p>
          <a:p>
            <a:pPr>
              <a:buNone/>
            </a:pPr>
            <a:endParaRPr lang="tr-TR" sz="2400" b="1" dirty="0">
              <a:solidFill>
                <a:srgbClr val="FF0000"/>
              </a:solidFill>
            </a:endParaRPr>
          </a:p>
          <a:p>
            <a:pPr>
              <a:buNone/>
            </a:pPr>
            <a:r>
              <a:rPr lang="es-ES" sz="2400" dirty="0"/>
              <a:t> (İspanyolca</a:t>
            </a:r>
            <a:r>
              <a:rPr lang="tr-TR" sz="2400" dirty="0"/>
              <a:t>: </a:t>
            </a:r>
            <a:r>
              <a:rPr lang="es-ES" sz="2400" dirty="0"/>
              <a:t> </a:t>
            </a:r>
            <a:r>
              <a:rPr lang="es-ES" sz="2400" b="1" dirty="0"/>
              <a:t>Catedral de Santa María de la Sede</a:t>
            </a:r>
            <a:r>
              <a:rPr lang="es-ES" sz="2400" dirty="0"/>
              <a:t>)</a:t>
            </a:r>
            <a:endParaRPr lang="tr-TR" sz="2400" b="1" dirty="0"/>
          </a:p>
          <a:p>
            <a:r>
              <a:rPr lang="tr-TR" sz="2400" dirty="0"/>
              <a:t> Roma Katolik katedralidir. Dünyanın en büyük gotik kilisesi ve en büyük üçüncü kilisesidir. </a:t>
            </a:r>
          </a:p>
          <a:p>
            <a:pPr>
              <a:buFont typeface="Arial" panose="020B0604020202020204" pitchFamily="34" charset="0"/>
              <a:buChar char="•"/>
            </a:pPr>
            <a:r>
              <a:rPr lang="tr-TR" sz="2400" dirty="0"/>
              <a:t>📝 Özellikler:</a:t>
            </a:r>
          </a:p>
          <a:p>
            <a:pPr marL="742950" lvl="1" indent="-285750">
              <a:buFont typeface="Arial" panose="020B0604020202020204" pitchFamily="34" charset="0"/>
              <a:buChar char="•"/>
            </a:pPr>
            <a:r>
              <a:rPr lang="tr-TR" sz="2400" b="1" dirty="0"/>
              <a:t>1987 yılında UNESCO Dünya Mirası</a:t>
            </a:r>
            <a:r>
              <a:rPr lang="tr-TR" sz="2400" dirty="0"/>
              <a:t> listesine eklenmiştir.</a:t>
            </a:r>
          </a:p>
          <a:p>
            <a:pPr marL="742950" lvl="1" indent="-285750">
              <a:buFont typeface="Arial" panose="020B0604020202020204" pitchFamily="34" charset="0"/>
              <a:buChar char="•"/>
            </a:pPr>
            <a:r>
              <a:rPr lang="tr-TR" sz="2400" dirty="0"/>
              <a:t>Kristof Kolomb’un mezarı burada bulunur.</a:t>
            </a:r>
          </a:p>
          <a:p>
            <a:pPr marL="742950" lvl="1" indent="-285750">
              <a:buFont typeface="Arial" panose="020B0604020202020204" pitchFamily="34" charset="0"/>
              <a:buChar char="•"/>
            </a:pPr>
            <a:r>
              <a:rPr lang="tr-TR" sz="2400" dirty="0"/>
              <a:t>Eski cami üzerine inşa edilmiştir.</a:t>
            </a:r>
          </a:p>
          <a:p>
            <a:pPr lvl="1"/>
            <a:r>
              <a:rPr lang="tr-TR" sz="2400" dirty="0"/>
              <a:t>1402 yılında başlayan inşaat 1506 yılına kadar devam etmiştir. Kubbe en son 1888 yılında bir kez daha çökmüş ve tamiratı 1903 yılına kadar devam etmiştir. </a:t>
            </a:r>
          </a:p>
        </p:txBody>
      </p:sp>
      <p:pic>
        <p:nvPicPr>
          <p:cNvPr id="15" name="Resim 14">
            <a:extLst>
              <a:ext uri="{FF2B5EF4-FFF2-40B4-BE49-F238E27FC236}">
                <a16:creationId xmlns:a16="http://schemas.microsoft.com/office/drawing/2014/main" id="{D8B664FC-E32B-87B2-D9FB-A95BA9264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00" y="3314743"/>
            <a:ext cx="4132209" cy="5540220"/>
          </a:xfrm>
          <a:prstGeom prst="rect">
            <a:avLst/>
          </a:prstGeom>
        </p:spPr>
      </p:pic>
      <p:sp>
        <p:nvSpPr>
          <p:cNvPr id="18" name="Metin kutusu 17">
            <a:extLst>
              <a:ext uri="{FF2B5EF4-FFF2-40B4-BE49-F238E27FC236}">
                <a16:creationId xmlns:a16="http://schemas.microsoft.com/office/drawing/2014/main" id="{FBC78FD2-2C82-A301-0EA4-C16FB49BE979}"/>
              </a:ext>
            </a:extLst>
          </p:cNvPr>
          <p:cNvSpPr txBox="1"/>
          <p:nvPr/>
        </p:nvSpPr>
        <p:spPr>
          <a:xfrm>
            <a:off x="14478000" y="9051327"/>
            <a:ext cx="1915909" cy="369332"/>
          </a:xfrm>
          <a:prstGeom prst="rect">
            <a:avLst/>
          </a:prstGeom>
          <a:noFill/>
        </p:spPr>
        <p:txBody>
          <a:bodyPr wrap="none" rtlCol="0">
            <a:spAutoFit/>
          </a:bodyPr>
          <a:lstStyle/>
          <a:p>
            <a:r>
              <a:rPr lang="tr-TR" dirty="0">
                <a:hlinkClick r:id="rId3" tooltip="Kullanıcı:Berthold Werner"/>
              </a:rPr>
              <a:t>(</a:t>
            </a:r>
            <a:r>
              <a:rPr lang="tr-TR" dirty="0" err="1">
                <a:hlinkClick r:id="rId3" tooltip="Kullanıcı:Berthold Werner"/>
              </a:rPr>
              <a:t>Werner</a:t>
            </a:r>
            <a:r>
              <a:rPr lang="tr-TR" dirty="0" err="1"/>
              <a:t>,B</a:t>
            </a:r>
            <a:r>
              <a:rPr lang="tr-TR" dirty="0"/>
              <a:t>.,  2015)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47B5870-A517-248C-41CA-8DB739A79D5E}"/>
              </a:ext>
            </a:extLst>
          </p:cNvPr>
          <p:cNvSpPr txBox="1"/>
          <p:nvPr/>
        </p:nvSpPr>
        <p:spPr>
          <a:xfrm>
            <a:off x="2362200" y="1409700"/>
            <a:ext cx="11601253" cy="461665"/>
          </a:xfrm>
          <a:prstGeom prst="rect">
            <a:avLst/>
          </a:prstGeom>
          <a:noFill/>
        </p:spPr>
        <p:txBody>
          <a:bodyPr wrap="none" rtlCol="0">
            <a:spAutoFit/>
          </a:bodyPr>
          <a:lstStyle/>
          <a:p>
            <a:r>
              <a:rPr lang="es-ES" sz="2400" b="1" dirty="0">
                <a:solidFill>
                  <a:srgbClr val="FF0000"/>
                </a:solidFill>
              </a:rPr>
              <a:t>Alcázar</a:t>
            </a:r>
            <a:r>
              <a:rPr lang="tr-TR" sz="2400" b="1" dirty="0">
                <a:solidFill>
                  <a:srgbClr val="FF0000"/>
                </a:solidFill>
              </a:rPr>
              <a:t> Sarayı</a:t>
            </a:r>
            <a:r>
              <a:rPr lang="es-ES" sz="2400" b="1" dirty="0">
                <a:solidFill>
                  <a:srgbClr val="FF0000"/>
                </a:solidFill>
              </a:rPr>
              <a:t>, Sevilla</a:t>
            </a:r>
            <a:r>
              <a:rPr lang="es-ES" sz="2400" dirty="0">
                <a:solidFill>
                  <a:srgbClr val="FF0000"/>
                </a:solidFill>
              </a:rPr>
              <a:t> (İspanyolca</a:t>
            </a:r>
            <a:r>
              <a:rPr lang="tr-TR" sz="2400" dirty="0">
                <a:solidFill>
                  <a:srgbClr val="FF0000"/>
                </a:solidFill>
              </a:rPr>
              <a:t>: </a:t>
            </a:r>
            <a:r>
              <a:rPr lang="es-ES" sz="2400" dirty="0">
                <a:solidFill>
                  <a:srgbClr val="FF0000"/>
                </a:solidFill>
              </a:rPr>
              <a:t> </a:t>
            </a:r>
            <a:r>
              <a:rPr lang="es-ES" sz="2400" b="1" dirty="0">
                <a:solidFill>
                  <a:srgbClr val="FF0000"/>
                </a:solidFill>
              </a:rPr>
              <a:t>Reales Alcázares de Sevilla</a:t>
            </a:r>
            <a:r>
              <a:rPr lang="es-ES" sz="2400" dirty="0">
                <a:solidFill>
                  <a:srgbClr val="FF0000"/>
                </a:solidFill>
              </a:rPr>
              <a:t> veya </a:t>
            </a:r>
            <a:r>
              <a:rPr lang="es-ES" sz="2400" b="1" dirty="0">
                <a:solidFill>
                  <a:srgbClr val="FF0000"/>
                </a:solidFill>
              </a:rPr>
              <a:t>Real Alcázar de Sevilla</a:t>
            </a:r>
            <a:r>
              <a:rPr lang="es-ES" sz="2400" dirty="0">
                <a:solidFill>
                  <a:srgbClr val="FF0000"/>
                </a:solidFill>
              </a:rPr>
              <a:t>)</a:t>
            </a:r>
            <a:endParaRPr lang="tr-TR" sz="2400" dirty="0">
              <a:solidFill>
                <a:srgbClr val="FF0000"/>
              </a:solidFill>
            </a:endParaRPr>
          </a:p>
        </p:txBody>
      </p:sp>
      <p:sp>
        <p:nvSpPr>
          <p:cNvPr id="4" name="Metin kutusu 3">
            <a:extLst>
              <a:ext uri="{FF2B5EF4-FFF2-40B4-BE49-F238E27FC236}">
                <a16:creationId xmlns:a16="http://schemas.microsoft.com/office/drawing/2014/main" id="{D29BE400-617C-5FDB-7C69-AB8151D5920B}"/>
              </a:ext>
            </a:extLst>
          </p:cNvPr>
          <p:cNvSpPr txBox="1"/>
          <p:nvPr/>
        </p:nvSpPr>
        <p:spPr>
          <a:xfrm>
            <a:off x="2286000" y="2136095"/>
            <a:ext cx="9144000" cy="4154984"/>
          </a:xfrm>
          <a:prstGeom prst="rect">
            <a:avLst/>
          </a:prstGeom>
          <a:noFill/>
        </p:spPr>
        <p:txBody>
          <a:bodyPr wrap="square">
            <a:spAutoFit/>
          </a:bodyPr>
          <a:lstStyle/>
          <a:p>
            <a:r>
              <a:rPr lang="tr-TR" sz="2400" dirty="0"/>
              <a:t>Sevilla </a:t>
            </a:r>
            <a:r>
              <a:rPr lang="tr-TR" sz="2400" b="0" i="0" dirty="0">
                <a:effectLst/>
              </a:rPr>
              <a:t>şehrinde yer alan orijinal olarak  </a:t>
            </a:r>
            <a:r>
              <a:rPr lang="tr-TR" sz="2400" b="0" i="0" dirty="0" err="1">
                <a:effectLst/>
              </a:rPr>
              <a:t>Moro</a:t>
            </a:r>
            <a:r>
              <a:rPr lang="tr-TR" sz="2400" b="0" i="0" dirty="0">
                <a:effectLst/>
              </a:rPr>
              <a:t> kökenli </a:t>
            </a:r>
            <a:r>
              <a:rPr lang="tr-TR" sz="2400" dirty="0"/>
              <a:t>Müslüman </a:t>
            </a:r>
            <a:r>
              <a:rPr lang="tr-TR" sz="2400" b="0" i="0" dirty="0">
                <a:effectLst/>
              </a:rPr>
              <a:t>krallar için inşa edilmiş bir kraliyet sarayıdır. İspanya’da ve </a:t>
            </a:r>
            <a:r>
              <a:rPr lang="tr-TR" sz="2400" dirty="0" err="1"/>
              <a:t>İber</a:t>
            </a:r>
            <a:r>
              <a:rPr lang="tr-TR" sz="2400" dirty="0"/>
              <a:t> Yarımadası’ </a:t>
            </a:r>
            <a:r>
              <a:rPr lang="tr-TR" sz="2400" b="0" i="0" dirty="0">
                <a:effectLst/>
              </a:rPr>
              <a:t>nda hâlen ayakta kalan </a:t>
            </a:r>
            <a:r>
              <a:rPr lang="tr-TR" sz="2400" dirty="0" err="1"/>
              <a:t>Müdeccen</a:t>
            </a:r>
            <a:r>
              <a:rPr lang="tr-TR" sz="2400" dirty="0"/>
              <a:t> </a:t>
            </a:r>
            <a:r>
              <a:rPr lang="tr-TR" sz="2400" b="0" i="0" dirty="0">
                <a:effectLst/>
              </a:rPr>
              <a:t> mimari stile sahip en güzel ve etkileyici yapı olarak kabul edilmektedir.</a:t>
            </a:r>
            <a:r>
              <a:rPr lang="tr-TR" sz="2400" b="0" i="0" u="none" strike="noStrike" baseline="30000" dirty="0">
                <a:effectLst/>
                <a:hlinkClick r:id="rId2">
                  <a:extLst>
                    <a:ext uri="{A12FA001-AC4F-418D-AE19-62706E023703}">
                      <ahyp:hlinkClr xmlns:ahyp="http://schemas.microsoft.com/office/drawing/2018/hyperlinkcolor" val="tx"/>
                    </a:ext>
                  </a:extLst>
                </a:hlinkClick>
              </a:rPr>
              <a:t>[1]</a:t>
            </a:r>
            <a:r>
              <a:rPr lang="tr-TR" sz="2400" b="0" i="0" dirty="0">
                <a:effectLst/>
              </a:rPr>
              <a:t> Sarayın üst katları hâlen kraliyet ailesi tarafından kullanılmaktadır. Dünyada hâlen kullanılan kraliyet sarayların arasında en eskisi olan </a:t>
            </a:r>
            <a:r>
              <a:rPr lang="tr-TR" sz="2400" b="0" i="0" dirty="0" err="1">
                <a:effectLst/>
              </a:rPr>
              <a:t>Alcázar</a:t>
            </a:r>
            <a:r>
              <a:rPr lang="tr-TR" sz="2400" b="0" i="0" dirty="0">
                <a:effectLst/>
              </a:rPr>
              <a:t>, Sevilla </a:t>
            </a:r>
            <a:r>
              <a:rPr lang="tr-TR" sz="2400" dirty="0"/>
              <a:t>UNESCO </a:t>
            </a:r>
            <a:r>
              <a:rPr lang="tr-TR" sz="2400" b="0" i="0" dirty="0">
                <a:effectLst/>
              </a:rPr>
              <a:t>tarafından 1987 yılında </a:t>
            </a:r>
            <a:r>
              <a:rPr lang="tr-TR" sz="2400" dirty="0"/>
              <a:t>Dünya Mirası </a:t>
            </a:r>
            <a:r>
              <a:rPr lang="tr-TR" sz="2400" b="0" i="0" dirty="0">
                <a:effectLst/>
              </a:rPr>
              <a:t>ilan edildi.</a:t>
            </a:r>
          </a:p>
          <a:p>
            <a:endParaRPr lang="tr-TR" sz="2400" b="0" i="0" dirty="0">
              <a:effectLst/>
            </a:endParaRPr>
          </a:p>
          <a:p>
            <a:r>
              <a:rPr lang="tr-TR" sz="2400" dirty="0"/>
              <a:t>Game of </a:t>
            </a:r>
            <a:r>
              <a:rPr lang="tr-TR" sz="2400" dirty="0" err="1"/>
              <a:t>Thrones</a:t>
            </a:r>
            <a:r>
              <a:rPr lang="tr-TR" sz="2400" dirty="0"/>
              <a:t> dizisinin 5. sezonunun bazı sahneleri bu sarayda ve Sevilla şehrinin başka bölgelerinde çekilmiştir.</a:t>
            </a:r>
          </a:p>
          <a:p>
            <a:endParaRPr lang="tr-TR" sz="2400" dirty="0"/>
          </a:p>
        </p:txBody>
      </p:sp>
      <p:pic>
        <p:nvPicPr>
          <p:cNvPr id="2050" name="Picture 2" descr="İç avlulardan birisinin görünümü (Patio de la Monteria)">
            <a:extLst>
              <a:ext uri="{FF2B5EF4-FFF2-40B4-BE49-F238E27FC236}">
                <a16:creationId xmlns:a16="http://schemas.microsoft.com/office/drawing/2014/main" id="{8C459B06-10F5-39DD-B5F8-1244E4954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2828" y="4336697"/>
            <a:ext cx="2381250" cy="3933825"/>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677D0F0B-7AFF-897D-45F4-D61FDFB940B8}"/>
              </a:ext>
            </a:extLst>
          </p:cNvPr>
          <p:cNvSpPr txBox="1"/>
          <p:nvPr/>
        </p:nvSpPr>
        <p:spPr>
          <a:xfrm>
            <a:off x="13152173" y="8507968"/>
            <a:ext cx="1622560" cy="369332"/>
          </a:xfrm>
          <a:prstGeom prst="rect">
            <a:avLst/>
          </a:prstGeom>
          <a:noFill/>
        </p:spPr>
        <p:txBody>
          <a:bodyPr wrap="none" rtlCol="0">
            <a:spAutoFit/>
          </a:bodyPr>
          <a:lstStyle/>
          <a:p>
            <a:r>
              <a:rPr lang="tr-TR" dirty="0"/>
              <a:t>(</a:t>
            </a:r>
            <a:r>
              <a:rPr lang="tr-TR" dirty="0" err="1"/>
              <a:t>Jebulan</a:t>
            </a:r>
            <a:r>
              <a:rPr lang="tr-TR" dirty="0"/>
              <a:t>, 2012)</a:t>
            </a:r>
          </a:p>
        </p:txBody>
      </p:sp>
    </p:spTree>
    <p:extLst>
      <p:ext uri="{BB962C8B-B14F-4D97-AF65-F5344CB8AC3E}">
        <p14:creationId xmlns:p14="http://schemas.microsoft.com/office/powerpoint/2010/main" val="307771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F66E57C-1387-B783-975A-56C57EE47F30}"/>
              </a:ext>
            </a:extLst>
          </p:cNvPr>
          <p:cNvSpPr txBox="1"/>
          <p:nvPr/>
        </p:nvSpPr>
        <p:spPr>
          <a:xfrm>
            <a:off x="2209800" y="876300"/>
            <a:ext cx="9144000" cy="830997"/>
          </a:xfrm>
          <a:prstGeom prst="rect">
            <a:avLst/>
          </a:prstGeom>
          <a:noFill/>
        </p:spPr>
        <p:txBody>
          <a:bodyPr wrap="square">
            <a:spAutoFit/>
          </a:bodyPr>
          <a:lstStyle/>
          <a:p>
            <a:r>
              <a:rPr lang="es-ES" sz="2400" b="1" i="0" dirty="0">
                <a:solidFill>
                  <a:srgbClr val="FF0000"/>
                </a:solidFill>
                <a:effectLst/>
                <a:latin typeface="Arial" panose="020B0604020202020204" pitchFamily="34" charset="0"/>
              </a:rPr>
              <a:t>Denizcilik Müzesi</a:t>
            </a:r>
            <a:r>
              <a:rPr lang="es-ES" sz="2400" b="0" i="0" dirty="0">
                <a:solidFill>
                  <a:srgbClr val="FF0000"/>
                </a:solidFill>
                <a:effectLst/>
                <a:latin typeface="Arial" panose="020B0604020202020204" pitchFamily="34" charset="0"/>
              </a:rPr>
              <a:t> (</a:t>
            </a:r>
            <a:r>
              <a:rPr lang="es-ES" sz="2400" b="0" i="0" u="none" strike="noStrike" dirty="0">
                <a:solidFill>
                  <a:srgbClr val="FF0000"/>
                </a:solidFill>
                <a:effectLst/>
                <a:latin typeface="Arial" panose="020B0604020202020204" pitchFamily="34" charset="0"/>
                <a:hlinkClick r:id="rId2" tooltip="İspanyolca">
                  <a:extLst>
                    <a:ext uri="{A12FA001-AC4F-418D-AE19-62706E023703}">
                      <ahyp:hlinkClr xmlns:ahyp="http://schemas.microsoft.com/office/drawing/2018/hyperlinkcolor" val="tx"/>
                    </a:ext>
                  </a:extLst>
                </a:hlinkClick>
              </a:rPr>
              <a:t>İspanyolca</a:t>
            </a:r>
            <a:r>
              <a:rPr lang="es-ES" sz="2400" b="0" i="0" dirty="0">
                <a:solidFill>
                  <a:srgbClr val="FF0000"/>
                </a:solidFill>
                <a:effectLst/>
                <a:latin typeface="Arial" panose="020B0604020202020204" pitchFamily="34" charset="0"/>
              </a:rPr>
              <a:t>: </a:t>
            </a:r>
            <a:r>
              <a:rPr lang="es-ES" sz="2400" b="1" i="0" dirty="0">
                <a:solidFill>
                  <a:srgbClr val="FF0000"/>
                </a:solidFill>
                <a:effectLst/>
                <a:latin typeface="Arial" panose="020B0604020202020204" pitchFamily="34" charset="0"/>
              </a:rPr>
              <a:t>Museo Naval de Sevilla</a:t>
            </a:r>
            <a:r>
              <a:rPr lang="es-ES" sz="2400" b="0" i="0" dirty="0">
                <a:solidFill>
                  <a:srgbClr val="FF0000"/>
                </a:solidFill>
                <a:effectLst/>
                <a:latin typeface="Arial" panose="020B0604020202020204" pitchFamily="34" charset="0"/>
              </a:rPr>
              <a:t> veya </a:t>
            </a:r>
            <a:r>
              <a:rPr lang="es-ES" sz="2400" b="1" i="0" dirty="0">
                <a:solidFill>
                  <a:srgbClr val="FF0000"/>
                </a:solidFill>
                <a:effectLst/>
                <a:latin typeface="Arial" panose="020B0604020202020204" pitchFamily="34" charset="0"/>
              </a:rPr>
              <a:t>El Museo Naval Torre del Oro</a:t>
            </a:r>
            <a:endParaRPr lang="tr-TR" sz="2400" dirty="0">
              <a:solidFill>
                <a:srgbClr val="FF0000"/>
              </a:solidFill>
            </a:endParaRPr>
          </a:p>
        </p:txBody>
      </p:sp>
      <p:sp>
        <p:nvSpPr>
          <p:cNvPr id="5" name="Metin kutusu 4">
            <a:extLst>
              <a:ext uri="{FF2B5EF4-FFF2-40B4-BE49-F238E27FC236}">
                <a16:creationId xmlns:a16="http://schemas.microsoft.com/office/drawing/2014/main" id="{545F1CFF-5F0F-DEB8-5437-52333F357466}"/>
              </a:ext>
            </a:extLst>
          </p:cNvPr>
          <p:cNvSpPr txBox="1"/>
          <p:nvPr/>
        </p:nvSpPr>
        <p:spPr>
          <a:xfrm>
            <a:off x="2209800" y="2628900"/>
            <a:ext cx="9144000" cy="3046988"/>
          </a:xfrm>
          <a:prstGeom prst="rect">
            <a:avLst/>
          </a:prstGeom>
          <a:noFill/>
        </p:spPr>
        <p:txBody>
          <a:bodyPr wrap="square">
            <a:spAutoFit/>
          </a:bodyPr>
          <a:lstStyle/>
          <a:p>
            <a:r>
              <a:rPr lang="tr-TR" sz="2400" b="0" i="0" dirty="0">
                <a:effectLst/>
                <a:latin typeface="Arial" panose="020B0604020202020204" pitchFamily="34" charset="0"/>
              </a:rPr>
              <a:t> </a:t>
            </a:r>
            <a:r>
              <a:rPr lang="tr-TR" sz="2400" dirty="0">
                <a:latin typeface="Arial" panose="020B0604020202020204" pitchFamily="34" charset="0"/>
              </a:rPr>
              <a:t>Sevilla </a:t>
            </a:r>
            <a:r>
              <a:rPr lang="tr-TR" sz="2400" b="0" i="0" dirty="0">
                <a:effectLst/>
                <a:latin typeface="Arial" panose="020B0604020202020204" pitchFamily="34" charset="0"/>
              </a:rPr>
              <a:t>şehrinde yer alan bir </a:t>
            </a:r>
            <a:r>
              <a:rPr lang="tr-TR" sz="2400" dirty="0">
                <a:latin typeface="Arial" panose="020B0604020202020204" pitchFamily="34" charset="0"/>
              </a:rPr>
              <a:t>denizcilik müzesidir. </a:t>
            </a:r>
            <a:r>
              <a:rPr lang="tr-TR" sz="2400" b="0" i="0" dirty="0">
                <a:effectLst/>
                <a:latin typeface="Arial" panose="020B0604020202020204" pitchFamily="34" charset="0"/>
              </a:rPr>
              <a:t> Şehrin önemli turistik sembollerinden birisi </a:t>
            </a:r>
            <a:r>
              <a:rPr lang="tr-TR" sz="2400" dirty="0" err="1">
                <a:latin typeface="Arial" panose="020B0604020202020204" pitchFamily="34" charset="0"/>
              </a:rPr>
              <a:t>Torre</a:t>
            </a:r>
            <a:r>
              <a:rPr lang="tr-TR" sz="2400" dirty="0">
                <a:latin typeface="Arial" panose="020B0604020202020204" pitchFamily="34" charset="0"/>
              </a:rPr>
              <a:t> del </a:t>
            </a:r>
            <a:r>
              <a:rPr lang="tr-TR" sz="2400" dirty="0" err="1">
                <a:latin typeface="Arial" panose="020B0604020202020204" pitchFamily="34" charset="0"/>
              </a:rPr>
              <a:t>Oro</a:t>
            </a:r>
            <a:r>
              <a:rPr lang="tr-TR" sz="2400" dirty="0">
                <a:latin typeface="Arial" panose="020B0604020202020204" pitchFamily="34" charset="0"/>
              </a:rPr>
              <a:t> </a:t>
            </a:r>
            <a:r>
              <a:rPr lang="tr-TR" sz="2400" b="0" i="0" dirty="0">
                <a:effectLst/>
                <a:latin typeface="Arial" panose="020B0604020202020204" pitchFamily="34" charset="0"/>
              </a:rPr>
              <a:t>kulesinde yer alan müze </a:t>
            </a:r>
            <a:r>
              <a:rPr lang="tr-TR" sz="2400" dirty="0" err="1">
                <a:latin typeface="Arial" panose="020B0604020202020204" pitchFamily="34" charset="0"/>
              </a:rPr>
              <a:t>Guadalquivir</a:t>
            </a:r>
            <a:r>
              <a:rPr lang="tr-TR" sz="2400" dirty="0">
                <a:latin typeface="Arial" panose="020B0604020202020204" pitchFamily="34" charset="0"/>
              </a:rPr>
              <a:t> nehrinin </a:t>
            </a:r>
            <a:r>
              <a:rPr lang="tr-TR" sz="2400" b="0" i="0" dirty="0">
                <a:effectLst/>
                <a:latin typeface="Arial" panose="020B0604020202020204" pitchFamily="34" charset="0"/>
              </a:rPr>
              <a:t>hemen kenarında ve </a:t>
            </a:r>
            <a:r>
              <a:rPr lang="tr-TR" sz="2400" dirty="0">
                <a:latin typeface="Arial" panose="020B0604020202020204" pitchFamily="34" charset="0"/>
              </a:rPr>
              <a:t>Sevilla Boğa Güreşi Alanı </a:t>
            </a:r>
            <a:r>
              <a:rPr lang="tr-TR" sz="2400" b="0" i="0" dirty="0">
                <a:effectLst/>
                <a:latin typeface="Arial" panose="020B0604020202020204" pitchFamily="34" charset="0"/>
              </a:rPr>
              <a:t>’nın karşısında yer almaktadır. </a:t>
            </a:r>
          </a:p>
          <a:p>
            <a:endParaRPr lang="tr-TR" sz="2400" dirty="0">
              <a:latin typeface="Arial" panose="020B0604020202020204" pitchFamily="34" charset="0"/>
            </a:endParaRPr>
          </a:p>
          <a:p>
            <a:r>
              <a:rPr lang="tr-TR" sz="2400" dirty="0"/>
              <a:t>“</a:t>
            </a:r>
            <a:r>
              <a:rPr lang="tr-TR" sz="2400" dirty="0">
                <a:latin typeface="Arial" panose="020B0604020202020204" pitchFamily="34" charset="0"/>
                <a:cs typeface="Arial" panose="020B0604020202020204" pitchFamily="34" charset="0"/>
              </a:rPr>
              <a:t>Altın kule” adı, nehir yüzeyine yansıyan ışıltısından gelmektedir; malzeme olarak alçı, kireç ve saman gibi karışımlar kullanan yapılar ışığı sıcak tonlarda yansıtmaktadır.</a:t>
            </a:r>
          </a:p>
        </p:txBody>
      </p:sp>
      <p:pic>
        <p:nvPicPr>
          <p:cNvPr id="3074" name="Picture 2">
            <a:extLst>
              <a:ext uri="{FF2B5EF4-FFF2-40B4-BE49-F238E27FC236}">
                <a16:creationId xmlns:a16="http://schemas.microsoft.com/office/drawing/2014/main" id="{BF6FABE8-84D5-C9C5-A2A5-C7BD5C0F2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0072" y="5448300"/>
            <a:ext cx="4278610"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00DC7E0E-CD9A-B612-FAA5-21A844A96574}"/>
              </a:ext>
            </a:extLst>
          </p:cNvPr>
          <p:cNvSpPr txBox="1"/>
          <p:nvPr/>
        </p:nvSpPr>
        <p:spPr>
          <a:xfrm>
            <a:off x="12192000" y="8801100"/>
            <a:ext cx="1588384" cy="369332"/>
          </a:xfrm>
          <a:prstGeom prst="rect">
            <a:avLst/>
          </a:prstGeom>
          <a:noFill/>
        </p:spPr>
        <p:txBody>
          <a:bodyPr wrap="none" rtlCol="0">
            <a:spAutoFit/>
          </a:bodyPr>
          <a:lstStyle/>
          <a:p>
            <a:r>
              <a:rPr lang="tr-TR" dirty="0"/>
              <a:t>(</a:t>
            </a:r>
            <a:r>
              <a:rPr lang="tr-TR" dirty="0" err="1"/>
              <a:t>Frobles</a:t>
            </a:r>
            <a:r>
              <a:rPr lang="tr-TR" dirty="0"/>
              <a:t>, 2009)</a:t>
            </a:r>
          </a:p>
        </p:txBody>
      </p:sp>
    </p:spTree>
    <p:extLst>
      <p:ext uri="{BB962C8B-B14F-4D97-AF65-F5344CB8AC3E}">
        <p14:creationId xmlns:p14="http://schemas.microsoft.com/office/powerpoint/2010/main" val="136588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4E254F3-6BF2-026B-AEA2-127D9B695CDC}"/>
              </a:ext>
            </a:extLst>
          </p:cNvPr>
          <p:cNvSpPr txBox="1"/>
          <p:nvPr/>
        </p:nvSpPr>
        <p:spPr>
          <a:xfrm>
            <a:off x="2438400" y="1028700"/>
            <a:ext cx="9144000" cy="461665"/>
          </a:xfrm>
          <a:prstGeom prst="rect">
            <a:avLst/>
          </a:prstGeom>
          <a:noFill/>
        </p:spPr>
        <p:txBody>
          <a:bodyPr wrap="square">
            <a:spAutoFit/>
          </a:bodyPr>
          <a:lstStyle/>
          <a:p>
            <a:r>
              <a:rPr lang="tr-TR" sz="2400" dirty="0" err="1">
                <a:solidFill>
                  <a:srgbClr val="FF0000"/>
                </a:solidFill>
                <a:latin typeface="+mj-lt"/>
              </a:rPr>
              <a:t>Museo</a:t>
            </a:r>
            <a:r>
              <a:rPr lang="tr-TR" sz="2400" dirty="0">
                <a:solidFill>
                  <a:srgbClr val="FF0000"/>
                </a:solidFill>
                <a:latin typeface="+mj-lt"/>
              </a:rPr>
              <a:t> de </a:t>
            </a:r>
            <a:r>
              <a:rPr lang="tr-TR" sz="2400" dirty="0" err="1">
                <a:solidFill>
                  <a:srgbClr val="FF0000"/>
                </a:solidFill>
                <a:latin typeface="+mj-lt"/>
              </a:rPr>
              <a:t>Bellas</a:t>
            </a:r>
            <a:r>
              <a:rPr lang="tr-TR" sz="2400" dirty="0">
                <a:solidFill>
                  <a:srgbClr val="FF0000"/>
                </a:solidFill>
                <a:latin typeface="+mj-lt"/>
              </a:rPr>
              <a:t> </a:t>
            </a:r>
            <a:r>
              <a:rPr lang="tr-TR" sz="2400" dirty="0" err="1">
                <a:solidFill>
                  <a:srgbClr val="FF0000"/>
                </a:solidFill>
                <a:latin typeface="+mj-lt"/>
              </a:rPr>
              <a:t>Artes</a:t>
            </a:r>
            <a:r>
              <a:rPr lang="tr-TR" sz="2400" dirty="0">
                <a:solidFill>
                  <a:srgbClr val="FF0000"/>
                </a:solidFill>
                <a:latin typeface="+mj-lt"/>
              </a:rPr>
              <a:t> (Güzel Sanatlar Müzesi)</a:t>
            </a:r>
          </a:p>
        </p:txBody>
      </p:sp>
      <p:sp>
        <p:nvSpPr>
          <p:cNvPr id="5" name="Metin kutusu 4">
            <a:extLst>
              <a:ext uri="{FF2B5EF4-FFF2-40B4-BE49-F238E27FC236}">
                <a16:creationId xmlns:a16="http://schemas.microsoft.com/office/drawing/2014/main" id="{561F7647-A3BB-E257-8CFD-097FD765E747}"/>
              </a:ext>
            </a:extLst>
          </p:cNvPr>
          <p:cNvSpPr txBox="1"/>
          <p:nvPr/>
        </p:nvSpPr>
        <p:spPr>
          <a:xfrm>
            <a:off x="2057400" y="2933700"/>
            <a:ext cx="9144000" cy="1200329"/>
          </a:xfrm>
          <a:prstGeom prst="rect">
            <a:avLst/>
          </a:prstGeom>
          <a:noFill/>
        </p:spPr>
        <p:txBody>
          <a:bodyPr wrap="square">
            <a:spAutoFit/>
          </a:bodyPr>
          <a:lstStyle/>
          <a:p>
            <a:r>
              <a:rPr lang="tr-TR" sz="2400" dirty="0"/>
              <a:t>İspanyol resim sanatının önemli örneklerini barındırmaktadır. (El </a:t>
            </a:r>
            <a:r>
              <a:rPr lang="tr-TR" sz="2400" dirty="0" err="1"/>
              <a:t>Greco</a:t>
            </a:r>
            <a:r>
              <a:rPr lang="tr-TR" sz="2400" dirty="0"/>
              <a:t>, </a:t>
            </a:r>
            <a:r>
              <a:rPr lang="tr-TR" sz="2400" dirty="0" err="1"/>
              <a:t>Velázquez</a:t>
            </a:r>
            <a:r>
              <a:rPr lang="tr-TR" sz="2400" dirty="0"/>
              <a:t>, </a:t>
            </a:r>
            <a:r>
              <a:rPr lang="tr-TR" sz="2400" dirty="0" err="1"/>
              <a:t>Murillo</a:t>
            </a:r>
            <a:r>
              <a:rPr lang="tr-TR" sz="2400" dirty="0"/>
              <a:t> gibi sanatçıların eserleri). Sükûnet isteyenler için ideal bir içerik ve mimari ambiyans sunmaktadır</a:t>
            </a:r>
          </a:p>
        </p:txBody>
      </p:sp>
      <p:pic>
        <p:nvPicPr>
          <p:cNvPr id="4098" name="Picture 2">
            <a:extLst>
              <a:ext uri="{FF2B5EF4-FFF2-40B4-BE49-F238E27FC236}">
                <a16:creationId xmlns:a16="http://schemas.microsoft.com/office/drawing/2014/main" id="{97A46454-56C4-66E6-FB30-74FE078F7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914900"/>
            <a:ext cx="760095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783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3BFF914-F53F-5A99-C9C4-BEA2B9E33484}"/>
              </a:ext>
            </a:extLst>
          </p:cNvPr>
          <p:cNvSpPr txBox="1"/>
          <p:nvPr/>
        </p:nvSpPr>
        <p:spPr>
          <a:xfrm>
            <a:off x="3581400" y="1409700"/>
            <a:ext cx="9144000" cy="523220"/>
          </a:xfrm>
          <a:prstGeom prst="rect">
            <a:avLst/>
          </a:prstGeom>
          <a:noFill/>
        </p:spPr>
        <p:txBody>
          <a:bodyPr wrap="square">
            <a:spAutoFit/>
          </a:bodyPr>
          <a:lstStyle/>
          <a:p>
            <a:r>
              <a:rPr lang="tr-TR" sz="2800" dirty="0" err="1">
                <a:solidFill>
                  <a:srgbClr val="FF0000"/>
                </a:solidFill>
              </a:rPr>
              <a:t>Triana</a:t>
            </a:r>
            <a:r>
              <a:rPr lang="tr-TR" sz="2800" dirty="0">
                <a:solidFill>
                  <a:srgbClr val="FF0000"/>
                </a:solidFill>
              </a:rPr>
              <a:t> Mahallesi</a:t>
            </a:r>
          </a:p>
        </p:txBody>
      </p:sp>
      <p:sp>
        <p:nvSpPr>
          <p:cNvPr id="5" name="Metin kutusu 4">
            <a:extLst>
              <a:ext uri="{FF2B5EF4-FFF2-40B4-BE49-F238E27FC236}">
                <a16:creationId xmlns:a16="http://schemas.microsoft.com/office/drawing/2014/main" id="{CB5A503C-8919-19A3-1540-FEB8EB30C727}"/>
              </a:ext>
            </a:extLst>
          </p:cNvPr>
          <p:cNvSpPr txBox="1"/>
          <p:nvPr/>
        </p:nvSpPr>
        <p:spPr>
          <a:xfrm>
            <a:off x="2819400" y="2933700"/>
            <a:ext cx="12268200" cy="1200329"/>
          </a:xfrm>
          <a:prstGeom prst="rect">
            <a:avLst/>
          </a:prstGeom>
          <a:noFill/>
        </p:spPr>
        <p:txBody>
          <a:bodyPr wrap="square">
            <a:spAutoFit/>
          </a:bodyPr>
          <a:lstStyle/>
          <a:p>
            <a:r>
              <a:rPr lang="tr-TR" sz="2400" dirty="0" err="1"/>
              <a:t>Guadalquivir</a:t>
            </a:r>
            <a:r>
              <a:rPr lang="tr-TR" sz="2400" dirty="0"/>
              <a:t> Nehri’nin diğer yakasında bulunan bu semt, seramik işleriyle, flamenko kültürüyle ve canlı gece hayatıyla biliniyor. Sevilla’nın “yerel ruhunu” hissetmek için birebir olan yerdir. Ayrıca kapalı çarşı da görülmeye değerdir.</a:t>
            </a:r>
          </a:p>
        </p:txBody>
      </p:sp>
      <p:pic>
        <p:nvPicPr>
          <p:cNvPr id="7" name="Resim 6">
            <a:extLst>
              <a:ext uri="{FF2B5EF4-FFF2-40B4-BE49-F238E27FC236}">
                <a16:creationId xmlns:a16="http://schemas.microsoft.com/office/drawing/2014/main" id="{020FBB3D-F48E-DC34-99BE-097F456F9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5295900"/>
            <a:ext cx="5350778" cy="3276600"/>
          </a:xfrm>
          <a:prstGeom prst="rect">
            <a:avLst/>
          </a:prstGeom>
        </p:spPr>
      </p:pic>
    </p:spTree>
    <p:extLst>
      <p:ext uri="{BB962C8B-B14F-4D97-AF65-F5344CB8AC3E}">
        <p14:creationId xmlns:p14="http://schemas.microsoft.com/office/powerpoint/2010/main" val="378359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627720D-80AD-A556-C5B7-F1BD6C963D95}"/>
              </a:ext>
            </a:extLst>
          </p:cNvPr>
          <p:cNvSpPr txBox="1"/>
          <p:nvPr/>
        </p:nvSpPr>
        <p:spPr>
          <a:xfrm>
            <a:off x="2590800" y="2019300"/>
            <a:ext cx="9144000" cy="523220"/>
          </a:xfrm>
          <a:prstGeom prst="rect">
            <a:avLst/>
          </a:prstGeom>
          <a:noFill/>
        </p:spPr>
        <p:txBody>
          <a:bodyPr wrap="square">
            <a:spAutoFit/>
          </a:bodyPr>
          <a:lstStyle/>
          <a:p>
            <a:r>
              <a:rPr lang="es-ES" sz="2800" dirty="0">
                <a:solidFill>
                  <a:srgbClr val="FF0000"/>
                </a:solidFill>
              </a:rPr>
              <a:t>Plaza de España (İspanya Meydanı)</a:t>
            </a:r>
            <a:endParaRPr lang="tr-TR" sz="2800" dirty="0">
              <a:solidFill>
                <a:srgbClr val="FF0000"/>
              </a:solidFill>
            </a:endParaRPr>
          </a:p>
        </p:txBody>
      </p:sp>
      <p:sp>
        <p:nvSpPr>
          <p:cNvPr id="5" name="Metin kutusu 4">
            <a:extLst>
              <a:ext uri="{FF2B5EF4-FFF2-40B4-BE49-F238E27FC236}">
                <a16:creationId xmlns:a16="http://schemas.microsoft.com/office/drawing/2014/main" id="{17EA2DBE-2EB3-7074-BE93-E9F54E233412}"/>
              </a:ext>
            </a:extLst>
          </p:cNvPr>
          <p:cNvSpPr txBox="1"/>
          <p:nvPr/>
        </p:nvSpPr>
        <p:spPr>
          <a:xfrm>
            <a:off x="2590800" y="2781300"/>
            <a:ext cx="9144000" cy="1569660"/>
          </a:xfrm>
          <a:prstGeom prst="rect">
            <a:avLst/>
          </a:prstGeom>
          <a:noFill/>
        </p:spPr>
        <p:txBody>
          <a:bodyPr wrap="square">
            <a:spAutoFit/>
          </a:bodyPr>
          <a:lstStyle/>
          <a:p>
            <a:r>
              <a:rPr lang="tr-TR" sz="2400" b="0" i="0" dirty="0">
                <a:solidFill>
                  <a:srgbClr val="040C28"/>
                </a:solidFill>
                <a:effectLst/>
              </a:rPr>
              <a:t>İspanya'nın Sevilla şehrindeki Maria </a:t>
            </a:r>
            <a:r>
              <a:rPr lang="tr-TR" sz="2400" b="0" i="0" dirty="0" err="1">
                <a:solidFill>
                  <a:srgbClr val="040C28"/>
                </a:solidFill>
                <a:effectLst/>
              </a:rPr>
              <a:t>Luisa</a:t>
            </a:r>
            <a:r>
              <a:rPr lang="tr-TR" sz="2400" b="0" i="0" dirty="0">
                <a:solidFill>
                  <a:srgbClr val="040C28"/>
                </a:solidFill>
                <a:effectLst/>
              </a:rPr>
              <a:t> Parkı'nda bulunan bir meydandır</a:t>
            </a:r>
            <a:r>
              <a:rPr lang="tr-TR" sz="2400" b="0" i="0" dirty="0">
                <a:solidFill>
                  <a:srgbClr val="1F1F1F"/>
                </a:solidFill>
                <a:effectLst/>
              </a:rPr>
              <a:t>. 1924-1929 yılları arasında </a:t>
            </a:r>
            <a:r>
              <a:rPr lang="tr-TR" sz="2400" b="0" i="0" dirty="0" err="1">
                <a:solidFill>
                  <a:srgbClr val="1F1F1F"/>
                </a:solidFill>
                <a:effectLst/>
              </a:rPr>
              <a:t>İber</a:t>
            </a:r>
            <a:r>
              <a:rPr lang="tr-TR" sz="2400" b="0" i="0" dirty="0">
                <a:solidFill>
                  <a:srgbClr val="1F1F1F"/>
                </a:solidFill>
                <a:effectLst/>
              </a:rPr>
              <a:t>-Amerikan </a:t>
            </a:r>
            <a:r>
              <a:rPr lang="tr-TR" sz="2400" b="0" i="0" dirty="0" err="1">
                <a:solidFill>
                  <a:srgbClr val="1F1F1F"/>
                </a:solidFill>
                <a:effectLst/>
              </a:rPr>
              <a:t>Exposu</a:t>
            </a:r>
            <a:r>
              <a:rPr lang="tr-TR" sz="2400" b="0" i="0" dirty="0">
                <a:solidFill>
                  <a:srgbClr val="1F1F1F"/>
                </a:solidFill>
                <a:effectLst/>
              </a:rPr>
              <a:t> için inşa edilmiştir. Hem </a:t>
            </a:r>
            <a:r>
              <a:rPr lang="tr-TR" sz="2400" b="0" i="0" dirty="0" err="1">
                <a:solidFill>
                  <a:srgbClr val="1F1F1F"/>
                </a:solidFill>
                <a:effectLst/>
              </a:rPr>
              <a:t>müdeccen</a:t>
            </a:r>
            <a:r>
              <a:rPr lang="tr-TR" sz="2400" b="0" i="0" dirty="0">
                <a:solidFill>
                  <a:srgbClr val="1F1F1F"/>
                </a:solidFill>
                <a:effectLst/>
              </a:rPr>
              <a:t> (cennet stili) hem de Rönesans etkilerinin gözlemlendiği bu meydan İspanya mimarisinde önemli bir yere sahiptir.</a:t>
            </a:r>
            <a:endParaRPr lang="tr-TR" sz="2400" dirty="0"/>
          </a:p>
        </p:txBody>
      </p:sp>
      <p:pic>
        <p:nvPicPr>
          <p:cNvPr id="7" name="Resim 6">
            <a:extLst>
              <a:ext uri="{FF2B5EF4-FFF2-40B4-BE49-F238E27FC236}">
                <a16:creationId xmlns:a16="http://schemas.microsoft.com/office/drawing/2014/main" id="{65EF2ABD-F777-629D-04D6-943C9967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0904" y="5372101"/>
            <a:ext cx="11580827" cy="2756302"/>
          </a:xfrm>
          <a:prstGeom prst="rect">
            <a:avLst/>
          </a:prstGeom>
        </p:spPr>
      </p:pic>
      <p:sp>
        <p:nvSpPr>
          <p:cNvPr id="8" name="Metin kutusu 7">
            <a:extLst>
              <a:ext uri="{FF2B5EF4-FFF2-40B4-BE49-F238E27FC236}">
                <a16:creationId xmlns:a16="http://schemas.microsoft.com/office/drawing/2014/main" id="{46B280DD-A4FA-D0CE-3F19-A83232508999}"/>
              </a:ext>
            </a:extLst>
          </p:cNvPr>
          <p:cNvSpPr txBox="1"/>
          <p:nvPr/>
        </p:nvSpPr>
        <p:spPr>
          <a:xfrm>
            <a:off x="5486400" y="8572500"/>
            <a:ext cx="1924886" cy="369332"/>
          </a:xfrm>
          <a:prstGeom prst="rect">
            <a:avLst/>
          </a:prstGeom>
          <a:noFill/>
        </p:spPr>
        <p:txBody>
          <a:bodyPr wrap="none" rtlCol="0">
            <a:spAutoFit/>
          </a:bodyPr>
          <a:lstStyle/>
          <a:p>
            <a:r>
              <a:rPr lang="tr-TR" dirty="0"/>
              <a:t>(</a:t>
            </a:r>
            <a:r>
              <a:rPr lang="tr-TR" dirty="0" err="1"/>
              <a:t>Aconcagua</a:t>
            </a:r>
            <a:r>
              <a:rPr lang="tr-TR" dirty="0"/>
              <a:t>, 2011)</a:t>
            </a:r>
          </a:p>
        </p:txBody>
      </p:sp>
    </p:spTree>
    <p:extLst>
      <p:ext uri="{BB962C8B-B14F-4D97-AF65-F5344CB8AC3E}">
        <p14:creationId xmlns:p14="http://schemas.microsoft.com/office/powerpoint/2010/main" val="1577276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1018</Words>
  <Application>Microsoft Office PowerPoint</Application>
  <PresentationFormat>Özel</PresentationFormat>
  <Paragraphs>83</Paragraphs>
  <Slides>15</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15</vt:i4>
      </vt:variant>
    </vt:vector>
  </HeadingPairs>
  <TitlesOfParts>
    <vt:vector size="24" baseType="lpstr">
      <vt:lpstr>Montserrat 1</vt:lpstr>
      <vt:lpstr>Raleway Heavy</vt:lpstr>
      <vt:lpstr>Now Bold</vt:lpstr>
      <vt:lpstr>IBM Plex Sans</vt:lpstr>
      <vt:lpstr>Montserrat 2 Bold</vt:lpstr>
      <vt:lpstr>Arial</vt:lpstr>
      <vt:lpstr>Calibri</vt:lpstr>
      <vt:lpstr>Now Heavy</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Pitch Deck Presentation Template</dc:title>
  <dc:creator>HP</dc:creator>
  <cp:lastModifiedBy>Gizem Ince</cp:lastModifiedBy>
  <cp:revision>16</cp:revision>
  <dcterms:created xsi:type="dcterms:W3CDTF">2006-08-16T00:00:00Z</dcterms:created>
  <dcterms:modified xsi:type="dcterms:W3CDTF">2025-10-05T10:40:17Z</dcterms:modified>
  <dc:identifier>DAGZixDjei4</dc:identifier>
</cp:coreProperties>
</file>