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5" r:id="rId1"/>
  </p:sldMasterIdLst>
  <p:sldIdLst>
    <p:sldId id="256" r:id="rId2"/>
    <p:sldId id="257" r:id="rId3"/>
    <p:sldId id="258" r:id="rId4"/>
    <p:sldId id="259" r:id="rId5"/>
    <p:sldId id="264" r:id="rId6"/>
    <p:sldId id="261" r:id="rId7"/>
    <p:sldId id="262" r:id="rId8"/>
    <p:sldId id="263" r:id="rId9"/>
  </p:sldIdLst>
  <p:sldSz cx="18288000" cy="10287000"/>
  <p:notesSz cx="6858000" cy="9144000"/>
  <p:embeddedFontLst>
    <p:embeddedFont>
      <p:font typeface="IBM Plex Sans" panose="020B0503050203000203" pitchFamily="34" charset="0"/>
      <p:regular r:id="rId10"/>
      <p:bold r:id="rId11"/>
      <p:italic r:id="rId12"/>
      <p:boldItalic r:id="rId13"/>
    </p:embeddedFont>
    <p:embeddedFont>
      <p:font typeface="Montserrat 1" panose="020B0604020202020204" charset="-94"/>
      <p:regular r:id="rId14"/>
    </p:embeddedFont>
    <p:embeddedFont>
      <p:font typeface="Montserrat 2 Bold" panose="020B0604020202020204" charset="-94"/>
      <p:regular r:id="rId15"/>
    </p:embeddedFont>
    <p:embeddedFont>
      <p:font typeface="Now Bold" panose="020B0604020202020204" charset="-94"/>
      <p:regular r:id="rId16"/>
    </p:embeddedFont>
    <p:embeddedFont>
      <p:font typeface="Now Heavy" panose="020B0604020202020204" charset="-94"/>
      <p:regular r:id="rId17"/>
    </p:embeddedFont>
    <p:embeddedFont>
      <p:font typeface="Raleway Heavy" panose="020B0604020202020204" charset="0"/>
      <p:regular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45920" y="1138428"/>
            <a:ext cx="15087600" cy="5349240"/>
          </a:xfrm>
        </p:spPr>
        <p:txBody>
          <a:bodyPr anchor="b">
            <a:normAutofit/>
          </a:bodyPr>
          <a:lstStyle>
            <a:lvl1pPr algn="l">
              <a:lnSpc>
                <a:spcPct val="85000"/>
              </a:lnSpc>
              <a:defRPr sz="12000" spc="-75"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650077" y="6683430"/>
            <a:ext cx="15087600" cy="1714500"/>
          </a:xfrm>
        </p:spPr>
        <p:txBody>
          <a:bodyPr lIns="91440" rIns="91440">
            <a:normAutofit/>
          </a:bodyPr>
          <a:lstStyle>
            <a:lvl1pPr marL="0" indent="0" algn="l">
              <a:buNone/>
              <a:defRPr sz="3600" cap="all" spc="300" baseline="0">
                <a:solidFill>
                  <a:schemeClr val="tx2"/>
                </a:solidFill>
                <a:latin typeface="+mj-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631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675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3087350" y="622168"/>
            <a:ext cx="3943350" cy="8636132"/>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57300" y="622167"/>
            <a:ext cx="11601450" cy="8636133"/>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863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528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1138428"/>
            <a:ext cx="15087600" cy="5349240"/>
          </a:xfrm>
        </p:spPr>
        <p:txBody>
          <a:bodyPr anchor="b" anchorCtr="0">
            <a:normAutofit/>
          </a:bodyPr>
          <a:lstStyle>
            <a:lvl1pPr>
              <a:lnSpc>
                <a:spcPct val="85000"/>
              </a:lnSpc>
              <a:defRPr sz="12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645920" y="6679692"/>
            <a:ext cx="15087600" cy="1714500"/>
          </a:xfrm>
        </p:spPr>
        <p:txBody>
          <a:bodyPr lIns="91440" rIns="91440" anchor="t" anchorCtr="0">
            <a:normAutofit/>
          </a:bodyPr>
          <a:lstStyle>
            <a:lvl1pPr marL="0" indent="0">
              <a:buNone/>
              <a:defRPr sz="3600" cap="all" spc="300" baseline="0">
                <a:solidFill>
                  <a:schemeClr val="tx2"/>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75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645920" y="429905"/>
            <a:ext cx="15087600" cy="217613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645919" y="2768601"/>
            <a:ext cx="7406640" cy="603504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9326880" y="2768603"/>
            <a:ext cx="7406640" cy="603504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217613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Content Placeholder 3"/>
          <p:cNvSpPr>
            <a:spLocks noGrp="1"/>
          </p:cNvSpPr>
          <p:nvPr>
            <p:ph sz="half" idx="2"/>
          </p:nvPr>
        </p:nvSpPr>
        <p:spPr>
          <a:xfrm>
            <a:off x="1645920" y="3873501"/>
            <a:ext cx="7406640" cy="5067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Content Placeholder 5"/>
          <p:cNvSpPr>
            <a:spLocks noGrp="1"/>
          </p:cNvSpPr>
          <p:nvPr>
            <p:ph sz="quarter" idx="4"/>
          </p:nvPr>
        </p:nvSpPr>
        <p:spPr>
          <a:xfrm>
            <a:off x="9326880" y="3873501"/>
            <a:ext cx="7406640" cy="5067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162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62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8BD707-D9CF-40AE-B4C6-C98DA3205C09}" type="datetimeFigureOut">
              <a:rPr lang="en-US" smtClean="0"/>
              <a:pPr/>
              <a:t>10/5/2025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51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25" y="0"/>
            <a:ext cx="6076187"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0107"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891538"/>
            <a:ext cx="4800600" cy="3429000"/>
          </a:xfrm>
        </p:spPr>
        <p:txBody>
          <a:bodyPr anchor="b">
            <a:normAutofit/>
          </a:bodyPr>
          <a:lstStyle>
            <a:lvl1pPr>
              <a:defRPr sz="54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200900" y="1097280"/>
            <a:ext cx="9738360" cy="78867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4389120"/>
            <a:ext cx="4800600" cy="5068686"/>
          </a:xfrm>
        </p:spPr>
        <p:txBody>
          <a:bodyPr lIns="91440" rIns="91440">
            <a:normAutofit/>
          </a:bodyPr>
          <a:lstStyle>
            <a:lvl1pPr marL="0" indent="0">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a:xfrm>
            <a:off x="698268" y="9689678"/>
            <a:ext cx="3927765" cy="547688"/>
          </a:xfrm>
        </p:spPr>
        <p:txBody>
          <a:bodyPr/>
          <a:lstStyle>
            <a:lvl1pPr algn="l">
              <a:defRPr/>
            </a:lvl1p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a:xfrm>
            <a:off x="7200900" y="9689678"/>
            <a:ext cx="6972300" cy="54768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875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7429500"/>
            <a:ext cx="1828323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 y="737261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7612380"/>
            <a:ext cx="15169896" cy="1234440"/>
          </a:xfrm>
        </p:spPr>
        <p:txBody>
          <a:bodyPr lIns="91440" tIns="0" rIns="91440" bIns="0" anchor="b">
            <a:noAutofit/>
          </a:bodyPr>
          <a:lstStyle>
            <a:lvl1pPr>
              <a:defRPr sz="54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3" y="0"/>
            <a:ext cx="18287978" cy="7372614"/>
          </a:xfrm>
          <a:blipFill>
            <a:blip r:embed="rId2"/>
            <a:stretch>
              <a:fillRect/>
            </a:stretch>
          </a:blipFill>
        </p:spPr>
        <p:txBody>
          <a:bodyPr lIns="457200" tIns="457200" anchor="t"/>
          <a:lstStyle>
            <a:lvl1pPr marL="0" indent="0">
              <a:buNone/>
              <a:defRPr sz="4800">
                <a:solidFill>
                  <a:schemeClr val="bg1"/>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tr-TR"/>
              <a:t>Resim eklemek için simgeye tıklayın</a:t>
            </a:r>
            <a:endParaRPr lang="en-US" dirty="0"/>
          </a:p>
        </p:txBody>
      </p:sp>
      <p:sp>
        <p:nvSpPr>
          <p:cNvPr id="4" name="Text Placeholder 3"/>
          <p:cNvSpPr>
            <a:spLocks noGrp="1"/>
          </p:cNvSpPr>
          <p:nvPr>
            <p:ph type="body" sz="half" idx="2"/>
          </p:nvPr>
        </p:nvSpPr>
        <p:spPr>
          <a:xfrm>
            <a:off x="1645920" y="8860535"/>
            <a:ext cx="15169896" cy="891540"/>
          </a:xfrm>
        </p:spPr>
        <p:txBody>
          <a:bodyPr lIns="91440" tIns="0" rIns="91440" bIns="0">
            <a:normAutofit/>
          </a:bodyPr>
          <a:lstStyle>
            <a:lvl1pPr marL="0" indent="0">
              <a:spcBef>
                <a:spcPts val="0"/>
              </a:spcBef>
              <a:spcAft>
                <a:spcPts val="900"/>
              </a:spcAft>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446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9601200"/>
            <a:ext cx="18288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9501474"/>
            <a:ext cx="18288002" cy="98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45920" y="429905"/>
            <a:ext cx="15087600" cy="2176136"/>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645920" y="2768601"/>
            <a:ext cx="15087600" cy="603504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645921" y="9689678"/>
            <a:ext cx="3708407" cy="547688"/>
          </a:xfrm>
          <a:prstGeom prst="rect">
            <a:avLst/>
          </a:prstGeom>
        </p:spPr>
        <p:txBody>
          <a:bodyPr vert="horz" lIns="91440" tIns="45720" rIns="91440" bIns="45720" rtlCol="0" anchor="ctr"/>
          <a:lstStyle>
            <a:lvl1pPr algn="l">
              <a:defRPr sz="1350">
                <a:solidFill>
                  <a:srgbClr val="FFFFFF"/>
                </a:solidFill>
              </a:defRPr>
            </a:lvl1pPr>
          </a:lstStyle>
          <a:p>
            <a:fld id="{1D8BD707-D9CF-40AE-B4C6-C98DA3205C09}" type="datetimeFigureOut">
              <a:rPr lang="en-US" smtClean="0"/>
              <a:pPr/>
              <a:t>10/5/2025</a:t>
            </a:fld>
            <a:endParaRPr lang="en-US"/>
          </a:p>
        </p:txBody>
      </p:sp>
      <p:sp>
        <p:nvSpPr>
          <p:cNvPr id="5" name="Footer Placeholder 4"/>
          <p:cNvSpPr>
            <a:spLocks noGrp="1"/>
          </p:cNvSpPr>
          <p:nvPr>
            <p:ph type="ftr" sz="quarter" idx="3"/>
          </p:nvPr>
        </p:nvSpPr>
        <p:spPr>
          <a:xfrm>
            <a:off x="5529278" y="9689678"/>
            <a:ext cx="7234206" cy="547688"/>
          </a:xfrm>
          <a:prstGeom prst="rect">
            <a:avLst/>
          </a:prstGeom>
        </p:spPr>
        <p:txBody>
          <a:bodyPr vert="horz" lIns="91440" tIns="45720" rIns="91440" bIns="45720" rtlCol="0" anchor="ctr"/>
          <a:lstStyle>
            <a:lvl1pPr algn="ctr">
              <a:defRPr sz="135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4850688" y="9689678"/>
            <a:ext cx="1968038" cy="547688"/>
          </a:xfrm>
          <a:prstGeom prst="rect">
            <a:avLst/>
          </a:prstGeom>
        </p:spPr>
        <p:txBody>
          <a:bodyPr vert="horz" lIns="91440" tIns="45720" rIns="91440" bIns="45720" rtlCol="0" anchor="ctr"/>
          <a:lstStyle>
            <a:lvl1pPr algn="r">
              <a:defRPr sz="1575">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1790298" y="2606768"/>
            <a:ext cx="149504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26264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1371600" rtl="0" eaLnBrk="1" latinLnBrk="0" hangingPunct="1">
        <a:lnSpc>
          <a:spcPct val="85000"/>
        </a:lnSpc>
        <a:spcBef>
          <a:spcPct val="0"/>
        </a:spcBef>
        <a:buNone/>
        <a:defRPr sz="7200" kern="1200" spc="-75" baseline="0">
          <a:solidFill>
            <a:schemeClr val="tx1">
              <a:lumMod val="75000"/>
              <a:lumOff val="2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270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79732" y="1028699"/>
            <a:ext cx="2501668" cy="2463165"/>
            <a:chOff x="0" y="0"/>
            <a:chExt cx="3083923" cy="3083923"/>
          </a:xfrm>
        </p:grpSpPr>
        <p:sp>
          <p:nvSpPr>
            <p:cNvPr id="3" name="Freeform 3"/>
            <p:cNvSpPr/>
            <p:nvPr/>
          </p:nvSpPr>
          <p:spPr>
            <a:xfrm>
              <a:off x="0" y="0"/>
              <a:ext cx="3083923" cy="3083923"/>
            </a:xfrm>
            <a:custGeom>
              <a:avLst/>
              <a:gdLst/>
              <a:ahLst/>
              <a:cxnLst/>
              <a:rect l="l" t="t" r="r" b="b"/>
              <a:pathLst>
                <a:path w="3083923" h="3083923">
                  <a:moveTo>
                    <a:pt x="0" y="0"/>
                  </a:moveTo>
                  <a:lnTo>
                    <a:pt x="3083923" y="0"/>
                  </a:lnTo>
                  <a:lnTo>
                    <a:pt x="3083923" y="3083923"/>
                  </a:lnTo>
                  <a:lnTo>
                    <a:pt x="0" y="30839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tr-TR"/>
            </a:p>
          </p:txBody>
        </p:sp>
        <p:sp>
          <p:nvSpPr>
            <p:cNvPr id="4" name="TextBox 4"/>
            <p:cNvSpPr txBox="1"/>
            <p:nvPr/>
          </p:nvSpPr>
          <p:spPr>
            <a:xfrm>
              <a:off x="1311542" y="2512529"/>
              <a:ext cx="470130" cy="346255"/>
            </a:xfrm>
            <a:prstGeom prst="rect">
              <a:avLst/>
            </a:prstGeom>
          </p:spPr>
          <p:txBody>
            <a:bodyPr lIns="0" tIns="0" rIns="0" bIns="0" rtlCol="0" anchor="t">
              <a:spAutoFit/>
            </a:bodyPr>
            <a:lstStyle/>
            <a:p>
              <a:pPr algn="ctr">
                <a:lnSpc>
                  <a:spcPts val="1221"/>
                </a:lnSpc>
              </a:pPr>
              <a:r>
                <a:rPr lang="en-US" sz="872" spc="-10">
                  <a:solidFill>
                    <a:srgbClr val="231F20"/>
                  </a:solidFill>
                  <a:latin typeface="IBM Plex Sans"/>
                  <a:ea typeface="IBM Plex Sans"/>
                  <a:cs typeface="IBM Plex Sans"/>
                  <a:sym typeface="IBM Plex Sans"/>
                </a:rPr>
                <a:t>KONYA</a:t>
              </a:r>
            </a:p>
            <a:p>
              <a:pPr algn="ctr">
                <a:lnSpc>
                  <a:spcPts val="957"/>
                </a:lnSpc>
              </a:pPr>
              <a:r>
                <a:rPr lang="en-US" sz="684" spc="54">
                  <a:solidFill>
                    <a:srgbClr val="231F20"/>
                  </a:solidFill>
                  <a:latin typeface="Montserrat 1"/>
                  <a:ea typeface="Montserrat 1"/>
                  <a:cs typeface="Montserrat 1"/>
                  <a:sym typeface="Montserrat 1"/>
                </a:rPr>
                <a:t>2011</a:t>
              </a:r>
            </a:p>
          </p:txBody>
        </p:sp>
        <p:sp>
          <p:nvSpPr>
            <p:cNvPr id="5" name="TextBox 5"/>
            <p:cNvSpPr txBox="1"/>
            <p:nvPr/>
          </p:nvSpPr>
          <p:spPr>
            <a:xfrm>
              <a:off x="1220776" y="388643"/>
              <a:ext cx="693597" cy="173683"/>
            </a:xfrm>
            <a:prstGeom prst="rect">
              <a:avLst/>
            </a:prstGeom>
          </p:spPr>
          <p:txBody>
            <a:bodyPr lIns="0" tIns="0" rIns="0" bIns="0" rtlCol="0" anchor="t">
              <a:spAutoFit/>
            </a:bodyPr>
            <a:lstStyle/>
            <a:p>
              <a:pPr algn="l">
                <a:lnSpc>
                  <a:spcPts val="1180"/>
                </a:lnSpc>
              </a:pPr>
              <a:r>
                <a:rPr lang="en-US" sz="842" spc="2">
                  <a:solidFill>
                    <a:srgbClr val="231F20"/>
                  </a:solidFill>
                  <a:latin typeface="IBM Plex Sans"/>
                  <a:ea typeface="IBM Plex Sans"/>
                  <a:cs typeface="IBM Plex Sans"/>
                  <a:sym typeface="IBM Plex Sans"/>
                </a:rPr>
                <a:t>SELÇUKLU</a:t>
              </a:r>
            </a:p>
          </p:txBody>
        </p:sp>
      </p:grpSp>
      <p:sp>
        <p:nvSpPr>
          <p:cNvPr id="6" name="Freeform 6"/>
          <p:cNvSpPr/>
          <p:nvPr/>
        </p:nvSpPr>
        <p:spPr>
          <a:xfrm>
            <a:off x="14757633" y="1028700"/>
            <a:ext cx="2501668" cy="2463164"/>
          </a:xfrm>
          <a:custGeom>
            <a:avLst/>
            <a:gdLst/>
            <a:ahLst/>
            <a:cxnLst/>
            <a:rect l="l" t="t" r="r" b="b"/>
            <a:pathLst>
              <a:path w="2098995" h="2312942">
                <a:moveTo>
                  <a:pt x="0" y="0"/>
                </a:moveTo>
                <a:lnTo>
                  <a:pt x="2098995" y="0"/>
                </a:lnTo>
                <a:lnTo>
                  <a:pt x="2098995" y="2312942"/>
                </a:lnTo>
                <a:lnTo>
                  <a:pt x="0" y="2312942"/>
                </a:lnTo>
                <a:lnTo>
                  <a:pt x="0" y="0"/>
                </a:lnTo>
                <a:close/>
              </a:path>
            </a:pathLst>
          </a:custGeom>
          <a:blipFill>
            <a:blip r:embed="rId4"/>
            <a:stretch>
              <a:fillRect/>
            </a:stretch>
          </a:blipFill>
        </p:spPr>
        <p:txBody>
          <a:bodyPr/>
          <a:lstStyle/>
          <a:p>
            <a:endParaRPr lang="tr-TR"/>
          </a:p>
        </p:txBody>
      </p:sp>
      <p:sp>
        <p:nvSpPr>
          <p:cNvPr id="7" name="TextBox 7"/>
          <p:cNvSpPr txBox="1"/>
          <p:nvPr/>
        </p:nvSpPr>
        <p:spPr>
          <a:xfrm>
            <a:off x="2722489" y="3491865"/>
            <a:ext cx="12843022" cy="1583254"/>
          </a:xfrm>
          <a:prstGeom prst="rect">
            <a:avLst/>
          </a:prstGeom>
        </p:spPr>
        <p:txBody>
          <a:bodyPr lIns="0" tIns="0" rIns="0" bIns="0" rtlCol="0" anchor="t">
            <a:spAutoFit/>
          </a:bodyPr>
          <a:lstStyle/>
          <a:p>
            <a:pPr algn="ctr">
              <a:lnSpc>
                <a:spcPts val="13439"/>
              </a:lnSpc>
            </a:pPr>
            <a:r>
              <a:rPr lang="en-US" sz="9599" b="1" dirty="0">
                <a:solidFill>
                  <a:srgbClr val="009246"/>
                </a:solidFill>
                <a:latin typeface="Raleway Heavy"/>
                <a:ea typeface="Raleway Heavy"/>
                <a:cs typeface="Raleway Heavy"/>
                <a:sym typeface="Raleway Heavy"/>
              </a:rPr>
              <a:t>İ</a:t>
            </a:r>
            <a:r>
              <a:rPr lang="tr-TR" sz="9599" b="1" dirty="0">
                <a:solidFill>
                  <a:srgbClr val="009246"/>
                </a:solidFill>
                <a:latin typeface="Raleway Heavy"/>
                <a:ea typeface="Raleway Heavy"/>
                <a:cs typeface="Raleway Heavy"/>
                <a:sym typeface="Raleway Heavy"/>
              </a:rPr>
              <a:t>SPANYA</a:t>
            </a:r>
            <a:r>
              <a:rPr lang="en-US" sz="9599" b="1" dirty="0">
                <a:solidFill>
                  <a:srgbClr val="009246"/>
                </a:solidFill>
                <a:latin typeface="Raleway Heavy"/>
                <a:ea typeface="Raleway Heavy"/>
                <a:cs typeface="Raleway Heavy"/>
                <a:sym typeface="Raleway Heavy"/>
              </a:rPr>
              <a:t> SEYAHATİ</a:t>
            </a:r>
          </a:p>
        </p:txBody>
      </p:sp>
      <p:sp>
        <p:nvSpPr>
          <p:cNvPr id="8" name="TextBox 8"/>
          <p:cNvSpPr txBox="1"/>
          <p:nvPr/>
        </p:nvSpPr>
        <p:spPr>
          <a:xfrm>
            <a:off x="2030522" y="5038725"/>
            <a:ext cx="14226956" cy="1914050"/>
          </a:xfrm>
          <a:prstGeom prst="rect">
            <a:avLst/>
          </a:prstGeom>
        </p:spPr>
        <p:txBody>
          <a:bodyPr lIns="0" tIns="0" rIns="0" bIns="0" rtlCol="0" anchor="t">
            <a:spAutoFit/>
          </a:bodyPr>
          <a:lstStyle/>
          <a:p>
            <a:pPr algn="ctr">
              <a:lnSpc>
                <a:spcPts val="7586"/>
              </a:lnSpc>
            </a:pPr>
            <a:r>
              <a:rPr lang="tr-TR" sz="5419" b="1" dirty="0">
                <a:solidFill>
                  <a:srgbClr val="CE2B37"/>
                </a:solidFill>
                <a:latin typeface="Now Bold"/>
                <a:ea typeface="Now Bold"/>
                <a:cs typeface="Now Bold"/>
                <a:sym typeface="Now Bold"/>
              </a:rPr>
              <a:t>SEVİLLA ŞEHRİ İÇİN </a:t>
            </a:r>
            <a:r>
              <a:rPr lang="en-US" sz="5419" b="1" dirty="0">
                <a:solidFill>
                  <a:srgbClr val="CE2B37"/>
                </a:solidFill>
                <a:latin typeface="Now Bold"/>
                <a:ea typeface="Now Bold"/>
                <a:cs typeface="Now Bold"/>
                <a:sym typeface="Now Bold"/>
              </a:rPr>
              <a:t>OLASI TEHLİKELER VE ÖNLEMLER</a:t>
            </a:r>
          </a:p>
        </p:txBody>
      </p:sp>
      <p:sp>
        <p:nvSpPr>
          <p:cNvPr id="9" name="TextBox 9"/>
          <p:cNvSpPr txBox="1"/>
          <p:nvPr/>
        </p:nvSpPr>
        <p:spPr>
          <a:xfrm>
            <a:off x="4572000" y="8990330"/>
            <a:ext cx="9144000" cy="488316"/>
          </a:xfrm>
          <a:prstGeom prst="rect">
            <a:avLst/>
          </a:prstGeom>
        </p:spPr>
        <p:txBody>
          <a:bodyPr lIns="0" tIns="0" rIns="0" bIns="0" rtlCol="0" anchor="t">
            <a:spAutoFit/>
          </a:bodyPr>
          <a:lstStyle/>
          <a:p>
            <a:pPr algn="ctr">
              <a:lnSpc>
                <a:spcPts val="4059"/>
              </a:lnSpc>
              <a:spcBef>
                <a:spcPct val="0"/>
              </a:spcBef>
            </a:pPr>
            <a:r>
              <a:rPr lang="en-US" sz="2899" b="1">
                <a:solidFill>
                  <a:srgbClr val="100F0D"/>
                </a:solidFill>
                <a:latin typeface="Montserrat 2 Bold"/>
                <a:ea typeface="Montserrat 2 Bold"/>
                <a:cs typeface="Montserrat 2 Bold"/>
                <a:sym typeface="Montserrat 2 Bold"/>
              </a:rPr>
              <a:t>Erasmus Projesi katılımcıları için hazırlanmıştır.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2636520"/>
            <a:ext cx="14668500" cy="2222788"/>
          </a:xfrm>
          <a:prstGeom prst="rect">
            <a:avLst/>
          </a:prstGeom>
        </p:spPr>
        <p:txBody>
          <a:bodyPr wrap="square" lIns="0" tIns="0" rIns="0" bIns="0" rtlCol="0" anchor="t">
            <a:spAutoFit/>
          </a:bodyPr>
          <a:lstStyle/>
          <a:p>
            <a:pPr>
              <a:lnSpc>
                <a:spcPts val="4350"/>
              </a:lnSpc>
            </a:pPr>
            <a:r>
              <a:rPr lang="tr-TR" sz="3200" dirty="0"/>
              <a:t>Sevilla, İspanya'nın Endülüs bölgesinde yer alan tarihi ve turistik bir şehirdir. Genellikle güvenli bir şehir olarak kabul edilse de, şehre gelen insanların dikkat etmesi gereken durumlar ve alınması gereken önlemler vardır. En yaygın problemi </a:t>
            </a:r>
            <a:r>
              <a:rPr lang="tr-TR" sz="3200" b="1" dirty="0"/>
              <a:t>küçük çaplı hırsızlıklar</a:t>
            </a:r>
            <a:r>
              <a:rPr lang="tr-TR" sz="3200" dirty="0"/>
              <a:t> ve </a:t>
            </a:r>
            <a:r>
              <a:rPr lang="tr-TR" sz="3200" b="1" dirty="0"/>
              <a:t>kapkaç</a:t>
            </a:r>
            <a:r>
              <a:rPr lang="tr-TR" sz="3200" dirty="0"/>
              <a:t> olaylarıdır.</a:t>
            </a:r>
            <a:endParaRPr lang="en-US" sz="2900" b="1" dirty="0">
              <a:solidFill>
                <a:srgbClr val="100F0D"/>
              </a:solidFill>
              <a:latin typeface="Montserrat 2 Bold"/>
              <a:ea typeface="Montserrat 2 Bold"/>
              <a:cs typeface="Montserrat 2 Bold"/>
              <a:sym typeface="Montserrat 2 Bold"/>
            </a:endParaRPr>
          </a:p>
        </p:txBody>
      </p:sp>
      <p:pic>
        <p:nvPicPr>
          <p:cNvPr id="6" name="Resim 5">
            <a:extLst>
              <a:ext uri="{FF2B5EF4-FFF2-40B4-BE49-F238E27FC236}">
                <a16:creationId xmlns:a16="http://schemas.microsoft.com/office/drawing/2014/main" id="{052EB7E9-70A9-62B1-FE22-95FFD79F9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855844"/>
            <a:ext cx="4191000" cy="41210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656266"/>
            <a:ext cx="14020800" cy="1573636"/>
          </a:xfrm>
          <a:prstGeom prst="rect">
            <a:avLst/>
          </a:prstGeom>
        </p:spPr>
        <p:txBody>
          <a:bodyPr wrap="square" lIns="0" tIns="0" rIns="0" bIns="0" rtlCol="0" anchor="t">
            <a:spAutoFit/>
          </a:bodyPr>
          <a:lstStyle/>
          <a:p>
            <a:pPr algn="l">
              <a:lnSpc>
                <a:spcPts val="6719"/>
              </a:lnSpc>
            </a:pPr>
            <a:r>
              <a:rPr lang="en-US" sz="2400" b="1" dirty="0">
                <a:solidFill>
                  <a:srgbClr val="009246"/>
                </a:solidFill>
                <a:latin typeface="Arial" panose="020B0604020202020204" pitchFamily="34" charset="0"/>
                <a:ea typeface="Raleway Heavy"/>
                <a:cs typeface="Arial" panose="020B0604020202020204" pitchFamily="34" charset="0"/>
                <a:sym typeface="Raleway Heavy"/>
              </a:rPr>
              <a:t>GENEL GÜVENLİK</a:t>
            </a:r>
            <a:endParaRPr lang="tr-TR" sz="2400" b="1" dirty="0">
              <a:solidFill>
                <a:srgbClr val="009246"/>
              </a:solidFill>
              <a:latin typeface="Arial" panose="020B0604020202020204" pitchFamily="34" charset="0"/>
              <a:ea typeface="Raleway Heavy"/>
              <a:cs typeface="Arial" panose="020B0604020202020204" pitchFamily="34" charset="0"/>
              <a:sym typeface="Raleway Heavy"/>
            </a:endParaRPr>
          </a:p>
          <a:p>
            <a:pPr algn="l">
              <a:lnSpc>
                <a:spcPts val="6719"/>
              </a:lnSpc>
            </a:pPr>
            <a:r>
              <a:rPr lang="tr-TR" sz="2400" dirty="0">
                <a:latin typeface="Arial" panose="020B0604020202020204" pitchFamily="34" charset="0"/>
                <a:ea typeface="Raleway Heavy"/>
                <a:cs typeface="Arial" panose="020B0604020202020204" pitchFamily="34" charset="0"/>
                <a:sym typeface="Raleway Heavy"/>
              </a:rPr>
              <a:t>Güvenli bir şehir olarak kabul edilmektedir. Turistik bölgelerde polis varlığı fazladır.</a:t>
            </a:r>
          </a:p>
        </p:txBody>
      </p:sp>
      <p:sp>
        <p:nvSpPr>
          <p:cNvPr id="4" name="TextBox 4"/>
          <p:cNvSpPr txBox="1"/>
          <p:nvPr/>
        </p:nvSpPr>
        <p:spPr>
          <a:xfrm>
            <a:off x="1028700" y="2532380"/>
            <a:ext cx="11315700" cy="6488828"/>
          </a:xfrm>
          <a:prstGeom prst="rect">
            <a:avLst/>
          </a:prstGeom>
        </p:spPr>
        <p:txBody>
          <a:bodyPr wrap="square" lIns="0" tIns="0" rIns="0" bIns="0" rtlCol="0" anchor="t">
            <a:spAutoFit/>
          </a:bodyPr>
          <a:lstStyle/>
          <a:p>
            <a:pPr algn="l">
              <a:lnSpc>
                <a:spcPts val="4350"/>
              </a:lnSpc>
            </a:pPr>
            <a:r>
              <a:rPr lang="en-US" sz="2800" b="1" dirty="0" err="1">
                <a:ea typeface="Montserrat 2 Bold"/>
                <a:cs typeface="Montserrat 2 Bold"/>
                <a:sym typeface="Montserrat 2 Bold"/>
              </a:rPr>
              <a:t>Kalabalık</a:t>
            </a:r>
            <a:r>
              <a:rPr lang="en-US" sz="2800" b="1" dirty="0">
                <a:ea typeface="Montserrat 2 Bold"/>
                <a:cs typeface="Montserrat 2 Bold"/>
                <a:sym typeface="Montserrat 2 Bold"/>
              </a:rPr>
              <a:t> </a:t>
            </a:r>
            <a:r>
              <a:rPr lang="en-US" sz="2800" b="1" dirty="0" err="1">
                <a:ea typeface="Montserrat 2 Bold"/>
                <a:cs typeface="Montserrat 2 Bold"/>
                <a:sym typeface="Montserrat 2 Bold"/>
              </a:rPr>
              <a:t>Alanlar</a:t>
            </a:r>
            <a:r>
              <a:rPr lang="tr-TR" sz="2800" b="1" dirty="0">
                <a:ea typeface="Montserrat 2 Bold"/>
                <a:cs typeface="Montserrat 2 Bold"/>
                <a:sym typeface="Montserrat 2 Bold"/>
              </a:rPr>
              <a:t>a Dikkat</a:t>
            </a:r>
            <a:endParaRPr lang="en-US" sz="2800" b="1" dirty="0">
              <a:ea typeface="Montserrat 2 Bold"/>
              <a:cs typeface="Montserrat 2 Bold"/>
              <a:sym typeface="Montserrat 2 Bold"/>
            </a:endParaRPr>
          </a:p>
          <a:p>
            <a:pPr>
              <a:lnSpc>
                <a:spcPts val="4350"/>
              </a:lnSpc>
            </a:pPr>
            <a:r>
              <a:rPr lang="tr-TR" sz="2800" dirty="0"/>
              <a:t>Özellikle turistik bölgeler: Katedral çevresi, </a:t>
            </a:r>
            <a:r>
              <a:rPr lang="tr-TR" sz="2800" dirty="0" err="1"/>
              <a:t>Alcázar</a:t>
            </a:r>
            <a:r>
              <a:rPr lang="tr-TR" sz="2800" dirty="0"/>
              <a:t>, </a:t>
            </a:r>
            <a:r>
              <a:rPr lang="tr-TR" sz="2800" dirty="0" err="1"/>
              <a:t>Santa</a:t>
            </a:r>
            <a:r>
              <a:rPr lang="tr-TR" sz="2800" dirty="0"/>
              <a:t> Cruz Mahallesi, Plaza de </a:t>
            </a:r>
            <a:r>
              <a:rPr lang="tr-TR" sz="2800" dirty="0" err="1"/>
              <a:t>España</a:t>
            </a:r>
            <a:r>
              <a:rPr lang="tr-TR" sz="2800" dirty="0"/>
              <a:t>, otobüs/tren istasyonları ve toplu taşıma alanları kalabalıktır, </a:t>
            </a:r>
            <a:r>
              <a:rPr lang="tr-TR" sz="2800" dirty="0">
                <a:cs typeface="Arial" panose="020B0604020202020204" pitchFamily="34" charset="0"/>
                <a:sym typeface="Montserrat 2 Bold"/>
              </a:rPr>
              <a:t>ç</a:t>
            </a:r>
            <a:r>
              <a:rPr lang="en-US" sz="2800" dirty="0" err="1">
                <a:ea typeface="Montserrat 2 Bold"/>
                <a:cs typeface="Arial" panose="020B0604020202020204" pitchFamily="34" charset="0"/>
                <a:sym typeface="Montserrat 2 Bold"/>
              </a:rPr>
              <a:t>antalarınızı</a:t>
            </a:r>
            <a:r>
              <a:rPr lang="en-US" sz="2800" dirty="0">
                <a:ea typeface="Montserrat 2 Bold"/>
                <a:cs typeface="Arial" panose="020B0604020202020204" pitchFamily="34" charset="0"/>
                <a:sym typeface="Montserrat 2 Bold"/>
              </a:rPr>
              <a:t> </a:t>
            </a:r>
            <a:r>
              <a:rPr lang="tr-TR" sz="2800" dirty="0">
                <a:ea typeface="Montserrat 2 Bold"/>
                <a:cs typeface="Arial" panose="020B0604020202020204" pitchFamily="34" charset="0"/>
                <a:sym typeface="Montserrat 2 Bold"/>
              </a:rPr>
              <a:t>k</a:t>
            </a:r>
            <a:r>
              <a:rPr lang="en-US" sz="2800" dirty="0" err="1">
                <a:ea typeface="Montserrat 2 Bold"/>
                <a:cs typeface="Arial" panose="020B0604020202020204" pitchFamily="34" charset="0"/>
                <a:sym typeface="Montserrat 2 Bold"/>
              </a:rPr>
              <a:t>oruyun</a:t>
            </a:r>
            <a:r>
              <a:rPr lang="tr-TR" sz="2800" dirty="0">
                <a:ea typeface="Montserrat 2 Bold"/>
                <a:cs typeface="Arial" panose="020B0604020202020204" pitchFamily="34" charset="0"/>
                <a:sym typeface="Montserrat 2 Bold"/>
              </a:rPr>
              <a:t>. Para, pasaport ve değerli eşyalarınızı kolay erişilemeyen yerlerde taşıyın. </a:t>
            </a:r>
            <a:endParaRPr lang="tr-TR" sz="2800" b="1" dirty="0">
              <a:ea typeface="Montserrat 2 Bold"/>
              <a:cs typeface="Arial" panose="020B0604020202020204" pitchFamily="34" charset="0"/>
              <a:sym typeface="Montserrat 2 Bold"/>
            </a:endParaRPr>
          </a:p>
          <a:p>
            <a:r>
              <a:rPr lang="tr-TR" sz="2800" b="1" dirty="0"/>
              <a:t>Sahte Rehberler veya Dilencilere Dikkat </a:t>
            </a:r>
          </a:p>
          <a:p>
            <a:r>
              <a:rPr lang="tr-TR" sz="2800" dirty="0"/>
              <a:t>Bazı kişiler, turistlere “yardımcı olma” bahanesiyle yaklaşarak onları dolandırmaya çalışabilir.</a:t>
            </a:r>
          </a:p>
          <a:p>
            <a:r>
              <a:rPr lang="tr-TR" sz="2800" dirty="0"/>
              <a:t>Özellikle sahte </a:t>
            </a:r>
            <a:r>
              <a:rPr lang="tr-TR" sz="2800" dirty="0" err="1"/>
              <a:t>bileklikçiler</a:t>
            </a:r>
            <a:r>
              <a:rPr lang="tr-TR" sz="2800" dirty="0"/>
              <a:t>, falcılar veya çiçek satanlar kolunuza bileklik takıp sonra zorla para istemeye kalkabilir.</a:t>
            </a:r>
          </a:p>
          <a:p>
            <a:r>
              <a:rPr lang="tr-TR" sz="2800" dirty="0"/>
              <a:t>Nasıl önlem alınır? Kibarca ama net şekilde “hayır” deyin ve uzaklaşın.</a:t>
            </a:r>
          </a:p>
          <a:p>
            <a:pPr algn="l">
              <a:lnSpc>
                <a:spcPts val="4350"/>
              </a:lnSpc>
            </a:pPr>
            <a:r>
              <a:rPr lang="en-US" sz="2800" b="1" dirty="0" err="1">
                <a:ea typeface="Montserrat 2 Bold"/>
                <a:cs typeface="Montserrat 2 Bold"/>
                <a:sym typeface="Montserrat 2 Bold"/>
              </a:rPr>
              <a:t>Gece</a:t>
            </a:r>
            <a:r>
              <a:rPr lang="en-US" sz="2800" b="1" dirty="0">
                <a:ea typeface="Montserrat 2 Bold"/>
                <a:cs typeface="Montserrat 2 Bold"/>
                <a:sym typeface="Montserrat 2 Bold"/>
              </a:rPr>
              <a:t> </a:t>
            </a:r>
            <a:r>
              <a:rPr lang="en-US" sz="2800" b="1" dirty="0" err="1">
                <a:ea typeface="Montserrat 2 Bold"/>
                <a:cs typeface="Montserrat 2 Bold"/>
                <a:sym typeface="Montserrat 2 Bold"/>
              </a:rPr>
              <a:t>Saatleri</a:t>
            </a:r>
            <a:endParaRPr lang="en-US" sz="2800" b="1" dirty="0">
              <a:ea typeface="Montserrat 2 Bold"/>
              <a:cs typeface="Montserrat 2 Bold"/>
              <a:sym typeface="Montserrat 2 Bold"/>
            </a:endParaRPr>
          </a:p>
          <a:p>
            <a:pPr>
              <a:lnSpc>
                <a:spcPts val="4350"/>
              </a:lnSpc>
            </a:pPr>
            <a:r>
              <a:rPr lang="en-US" sz="2800" b="1" dirty="0">
                <a:ea typeface="Montserrat 2 Bold"/>
                <a:cs typeface="Montserrat 2 Bold"/>
                <a:sym typeface="Montserrat 2 Bold"/>
              </a:rPr>
              <a:t> </a:t>
            </a:r>
            <a:r>
              <a:rPr lang="tr-TR" sz="2800" dirty="0"/>
              <a:t>Gece geç saatlerde metro ve otobüslerde tenha kalmamaya çalışın.</a:t>
            </a:r>
            <a:endParaRPr lang="en-US" sz="2800" b="1" dirty="0">
              <a:ea typeface="Montserrat 2 Bold"/>
              <a:cs typeface="Montserrat 2 Bold"/>
              <a:sym typeface="Montserrat 2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2206665"/>
            <a:ext cx="14820900" cy="4336956"/>
          </a:xfrm>
          <a:prstGeom prst="rect">
            <a:avLst/>
          </a:prstGeom>
        </p:spPr>
        <p:txBody>
          <a:bodyPr wrap="square" lIns="0" tIns="0" rIns="0" bIns="0" rtlCol="0" anchor="t">
            <a:spAutoFit/>
          </a:bodyPr>
          <a:lstStyle/>
          <a:p>
            <a:pPr algn="l">
              <a:lnSpc>
                <a:spcPts val="4001"/>
              </a:lnSpc>
            </a:pPr>
            <a:r>
              <a:rPr lang="en-US" sz="2800" dirty="0" err="1">
                <a:solidFill>
                  <a:srgbClr val="CE2B37"/>
                </a:solidFill>
                <a:ea typeface="Montserrat 2 Bold"/>
                <a:cs typeface="Montserrat 2 Bold"/>
                <a:sym typeface="Montserrat 2 Bold"/>
              </a:rPr>
              <a:t>Turist</a:t>
            </a:r>
            <a:r>
              <a:rPr lang="en-US" sz="2800" dirty="0">
                <a:solidFill>
                  <a:srgbClr val="CE2B37"/>
                </a:solidFill>
                <a:ea typeface="Montserrat 2 Bold"/>
                <a:cs typeface="Montserrat 2 Bold"/>
                <a:sym typeface="Montserrat 2 Bold"/>
              </a:rPr>
              <a:t> </a:t>
            </a:r>
            <a:r>
              <a:rPr lang="en-US" sz="2800" dirty="0" err="1">
                <a:solidFill>
                  <a:srgbClr val="CE2B37"/>
                </a:solidFill>
                <a:ea typeface="Montserrat 2 Bold"/>
                <a:cs typeface="Montserrat 2 Bold"/>
                <a:sym typeface="Montserrat 2 Bold"/>
              </a:rPr>
              <a:t>Tuzakları</a:t>
            </a:r>
            <a:endParaRPr lang="en-US" sz="2800" dirty="0">
              <a:solidFill>
                <a:srgbClr val="CE2B37"/>
              </a:solidFill>
              <a:ea typeface="Montserrat 2 Bold"/>
              <a:cs typeface="Montserrat 2 Bold"/>
              <a:sym typeface="Montserrat 2 Bold"/>
            </a:endParaRPr>
          </a:p>
          <a:p>
            <a:r>
              <a:rPr lang="tr-TR" sz="2800" dirty="0"/>
              <a:t>Flamenko Gösterileri ve Turistik Etkinlikler</a:t>
            </a:r>
          </a:p>
          <a:p>
            <a:r>
              <a:rPr lang="tr-TR" sz="2800" dirty="0"/>
              <a:t>Bazı "sahte" gösteriler, kaliteli gibi pazarlanıp yüksek ücret talep edebilir. Bunun için; bilinen bilet sitelerinden rezervasyon yapın.</a:t>
            </a:r>
          </a:p>
          <a:p>
            <a:pPr algn="l">
              <a:lnSpc>
                <a:spcPts val="4001"/>
              </a:lnSpc>
            </a:pPr>
            <a:r>
              <a:rPr lang="tr-TR" sz="2800" dirty="0">
                <a:solidFill>
                  <a:srgbClr val="CE2B37"/>
                </a:solidFill>
                <a:ea typeface="Montserrat 2 Bold"/>
                <a:cs typeface="Montserrat 2 Bold"/>
                <a:sym typeface="Montserrat 2 Bold"/>
              </a:rPr>
              <a:t>Ulaşım</a:t>
            </a:r>
            <a:r>
              <a:rPr lang="en-US" sz="2800" dirty="0">
                <a:solidFill>
                  <a:srgbClr val="CE2B37"/>
                </a:solidFill>
                <a:ea typeface="Montserrat 2 Bold"/>
                <a:cs typeface="Montserrat 2 Bold"/>
                <a:sym typeface="Montserrat 2 Bold"/>
              </a:rPr>
              <a:t> </a:t>
            </a:r>
          </a:p>
          <a:p>
            <a:pPr>
              <a:lnSpc>
                <a:spcPts val="4001"/>
              </a:lnSpc>
            </a:pPr>
            <a:r>
              <a:rPr lang="en-US" sz="2800" dirty="0">
                <a:solidFill>
                  <a:srgbClr val="100F0D"/>
                </a:solidFill>
                <a:ea typeface="Montserrat 2 Bold"/>
                <a:cs typeface="Montserrat 2 Bold"/>
                <a:sym typeface="Montserrat 2 Bold"/>
              </a:rPr>
              <a:t> </a:t>
            </a:r>
            <a:r>
              <a:rPr lang="tr-TR" sz="2800" dirty="0">
                <a:solidFill>
                  <a:srgbClr val="100F0D"/>
                </a:solidFill>
                <a:ea typeface="Montserrat 2 Bold"/>
                <a:cs typeface="Montserrat 2 Bold"/>
                <a:sym typeface="Montserrat 2 Bold"/>
              </a:rPr>
              <a:t>Eğer toplu taşıma kullanmayacaksanız; y</a:t>
            </a:r>
            <a:r>
              <a:rPr lang="tr-TR" sz="2800" dirty="0"/>
              <a:t>etkili taksi duraklarından binin veya güvenilir uygulamalar (Uber, </a:t>
            </a:r>
            <a:r>
              <a:rPr lang="tr-TR" sz="2800" dirty="0" err="1"/>
              <a:t>Cabify</a:t>
            </a:r>
            <a:r>
              <a:rPr lang="tr-TR" sz="2800" dirty="0"/>
              <a:t>) kullanın.</a:t>
            </a:r>
            <a:endParaRPr lang="en-US" sz="2800" dirty="0">
              <a:solidFill>
                <a:srgbClr val="100F0D"/>
              </a:solidFill>
              <a:ea typeface="Montserrat 2 Bold"/>
              <a:cs typeface="Montserrat 2 Bold"/>
              <a:sym typeface="Montserrat 2 Bold"/>
            </a:endParaRPr>
          </a:p>
          <a:p>
            <a:pPr algn="l">
              <a:lnSpc>
                <a:spcPts val="4001"/>
              </a:lnSpc>
            </a:pPr>
            <a:r>
              <a:rPr lang="en-US" sz="2800" dirty="0" err="1">
                <a:solidFill>
                  <a:srgbClr val="CE2B37"/>
                </a:solidFill>
                <a:ea typeface="Montserrat 2 Bold"/>
                <a:cs typeface="Montserrat 2 Bold"/>
                <a:sym typeface="Montserrat 2 Bold"/>
              </a:rPr>
              <a:t>Sahte</a:t>
            </a:r>
            <a:r>
              <a:rPr lang="en-US" sz="2800" dirty="0">
                <a:solidFill>
                  <a:srgbClr val="CE2B37"/>
                </a:solidFill>
                <a:ea typeface="Montserrat 2 Bold"/>
                <a:cs typeface="Montserrat 2 Bold"/>
                <a:sym typeface="Montserrat 2 Bold"/>
              </a:rPr>
              <a:t> </a:t>
            </a:r>
            <a:r>
              <a:rPr lang="en-US" sz="2800" dirty="0" err="1">
                <a:solidFill>
                  <a:srgbClr val="CE2B37"/>
                </a:solidFill>
                <a:ea typeface="Montserrat 2 Bold"/>
                <a:cs typeface="Montserrat 2 Bold"/>
                <a:sym typeface="Montserrat 2 Bold"/>
              </a:rPr>
              <a:t>Rehberler</a:t>
            </a:r>
            <a:r>
              <a:rPr lang="en-US" sz="2800" dirty="0">
                <a:solidFill>
                  <a:srgbClr val="100F0D"/>
                </a:solidFill>
                <a:ea typeface="Montserrat 2 Bold"/>
                <a:cs typeface="Montserrat 2 Bold"/>
                <a:sym typeface="Montserrat 2 Bold"/>
              </a:rPr>
              <a:t> </a:t>
            </a:r>
          </a:p>
          <a:p>
            <a:pPr algn="l">
              <a:lnSpc>
                <a:spcPts val="4001"/>
              </a:lnSpc>
            </a:pP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Özellikle</a:t>
            </a:r>
            <a:r>
              <a:rPr lang="tr-TR" sz="2800" dirty="0">
                <a:solidFill>
                  <a:srgbClr val="100F0D"/>
                </a:solidFill>
                <a:ea typeface="Montserrat 2 Bold"/>
                <a:cs typeface="Montserrat 2 Bold"/>
                <a:sym typeface="Montserrat 2 Bold"/>
              </a:rPr>
              <a:t> turistik bölgelerinde sahte rehberler karşınıza çok çıkacaktır. Nazikçe istemediğinizi belirtiniz.</a:t>
            </a:r>
            <a:endParaRPr lang="en-US" sz="2800" dirty="0">
              <a:solidFill>
                <a:srgbClr val="100F0D"/>
              </a:solidFill>
              <a:ea typeface="Montserrat 2 Bold"/>
              <a:cs typeface="Montserrat 2 Bold"/>
              <a:sym typeface="Montserrat 2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252672D-72F1-53DA-FACA-5111A64D93E0}"/>
              </a:ext>
            </a:extLst>
          </p:cNvPr>
          <p:cNvSpPr txBox="1"/>
          <p:nvPr/>
        </p:nvSpPr>
        <p:spPr>
          <a:xfrm>
            <a:off x="2362200" y="2171700"/>
            <a:ext cx="13258800" cy="1200329"/>
          </a:xfrm>
          <a:prstGeom prst="rect">
            <a:avLst/>
          </a:prstGeom>
          <a:noFill/>
        </p:spPr>
        <p:txBody>
          <a:bodyPr wrap="square">
            <a:spAutoFit/>
          </a:bodyPr>
          <a:lstStyle/>
          <a:p>
            <a:r>
              <a:rPr lang="tr-TR" sz="2400" dirty="0">
                <a:effectLst/>
                <a:latin typeface="Arial" panose="020B0604020202020204" pitchFamily="34" charset="0"/>
                <a:ea typeface="Calibri" panose="020F0502020204030204" pitchFamily="34" charset="0"/>
                <a:cs typeface="Arial" panose="020B0604020202020204" pitchFamily="34" charset="0"/>
              </a:rPr>
              <a:t>Sevilla'nın resmi dili </a:t>
            </a:r>
            <a:r>
              <a:rPr lang="tr-TR" sz="2400" b="1" dirty="0">
                <a:effectLst/>
                <a:latin typeface="Arial" panose="020B0604020202020204" pitchFamily="34" charset="0"/>
                <a:ea typeface="Calibri" panose="020F0502020204030204" pitchFamily="34" charset="0"/>
                <a:cs typeface="Arial" panose="020B0604020202020204" pitchFamily="34" charset="0"/>
              </a:rPr>
              <a:t>İspanyolca (</a:t>
            </a:r>
            <a:r>
              <a:rPr lang="tr-TR" sz="2400" b="1" dirty="0" err="1">
                <a:effectLst/>
                <a:latin typeface="Arial" panose="020B0604020202020204" pitchFamily="34" charset="0"/>
                <a:ea typeface="Calibri" panose="020F0502020204030204" pitchFamily="34" charset="0"/>
                <a:cs typeface="Arial" panose="020B0604020202020204" pitchFamily="34" charset="0"/>
              </a:rPr>
              <a:t>Español</a:t>
            </a:r>
            <a:r>
              <a:rPr lang="tr-TR" sz="2400" b="1" dirty="0">
                <a:effectLst/>
                <a:latin typeface="Arial" panose="020B0604020202020204" pitchFamily="34" charset="0"/>
                <a:ea typeface="Calibri" panose="020F0502020204030204" pitchFamily="34" charset="0"/>
                <a:cs typeface="Arial" panose="020B0604020202020204" pitchFamily="34" charset="0"/>
              </a:rPr>
              <a:t>)</a:t>
            </a:r>
            <a:r>
              <a:rPr lang="tr-TR" sz="2400" dirty="0">
                <a:effectLst/>
                <a:latin typeface="Arial" panose="020B0604020202020204" pitchFamily="34" charset="0"/>
                <a:ea typeface="Calibri" panose="020F0502020204030204" pitchFamily="34" charset="0"/>
                <a:cs typeface="Arial" panose="020B0604020202020204" pitchFamily="34" charset="0"/>
              </a:rPr>
              <a:t>’</a:t>
            </a:r>
            <a:r>
              <a:rPr lang="tr-TR" sz="2400" dirty="0" err="1">
                <a:effectLst/>
                <a:latin typeface="Arial" panose="020B0604020202020204" pitchFamily="34" charset="0"/>
                <a:ea typeface="Calibri" panose="020F0502020204030204" pitchFamily="34" charset="0"/>
                <a:cs typeface="Arial" panose="020B0604020202020204" pitchFamily="34" charset="0"/>
              </a:rPr>
              <a:t>dır</a:t>
            </a:r>
            <a:r>
              <a:rPr lang="tr-TR" sz="2400" dirty="0">
                <a:effectLst/>
                <a:latin typeface="Arial" panose="020B0604020202020204" pitchFamily="34" charset="0"/>
                <a:ea typeface="Calibri" panose="020F0502020204030204" pitchFamily="34" charset="0"/>
                <a:cs typeface="Arial" panose="020B0604020202020204" pitchFamily="34" charset="0"/>
              </a:rPr>
              <a:t>. Endülüs bölgesinde konuşulan İspanyolca, biraz daha hızlı ve melodik bir aksana sahiptir. İspanyollar, </a:t>
            </a:r>
            <a:r>
              <a:rPr lang="tr-TR" sz="2400" dirty="0">
                <a:latin typeface="Arial" panose="020B0604020202020204" pitchFamily="34" charset="0"/>
                <a:cs typeface="Arial" panose="020B0604020202020204" pitchFamily="34" charset="0"/>
              </a:rPr>
              <a:t>nazik ve yardımseverdir, birkaç kelime İspanyolca konuşmanız bile genelde çok olumlu karşılanır. Günlük hayatınız için bazı kelimeler;</a:t>
            </a:r>
          </a:p>
        </p:txBody>
      </p:sp>
      <p:pic>
        <p:nvPicPr>
          <p:cNvPr id="5" name="Resim 4">
            <a:extLst>
              <a:ext uri="{FF2B5EF4-FFF2-40B4-BE49-F238E27FC236}">
                <a16:creationId xmlns:a16="http://schemas.microsoft.com/office/drawing/2014/main" id="{C04355F4-9ABB-F096-718B-B10318F74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5143500"/>
            <a:ext cx="3909399" cy="2110923"/>
          </a:xfrm>
          <a:prstGeom prst="rect">
            <a:avLst/>
          </a:prstGeom>
          <a:ln w="228600" cap="sq" cmpd="thickThin">
            <a:solidFill>
              <a:srgbClr val="000000"/>
            </a:solidFill>
            <a:prstDash val="solid"/>
            <a:miter lim="800000"/>
          </a:ln>
          <a:effectLst>
            <a:innerShdw blurRad="76200">
              <a:srgbClr val="000000"/>
            </a:innerShdw>
          </a:effectLst>
        </p:spPr>
      </p:pic>
      <p:sp>
        <p:nvSpPr>
          <p:cNvPr id="6" name="Metin kutusu 5">
            <a:extLst>
              <a:ext uri="{FF2B5EF4-FFF2-40B4-BE49-F238E27FC236}">
                <a16:creationId xmlns:a16="http://schemas.microsoft.com/office/drawing/2014/main" id="{9CF37042-5B9F-CC67-FE85-5B491B1F2071}"/>
              </a:ext>
            </a:extLst>
          </p:cNvPr>
          <p:cNvSpPr txBox="1"/>
          <p:nvPr/>
        </p:nvSpPr>
        <p:spPr>
          <a:xfrm>
            <a:off x="2362200" y="1372345"/>
            <a:ext cx="2563266" cy="523220"/>
          </a:xfrm>
          <a:prstGeom prst="rect">
            <a:avLst/>
          </a:prstGeom>
          <a:noFill/>
        </p:spPr>
        <p:txBody>
          <a:bodyPr wrap="none" rtlCol="0">
            <a:spAutoFit/>
          </a:bodyPr>
          <a:lstStyle/>
          <a:p>
            <a:r>
              <a:rPr lang="tr-TR" sz="2800" dirty="0">
                <a:solidFill>
                  <a:srgbClr val="C00000"/>
                </a:solidFill>
              </a:rPr>
              <a:t>KULLANILAN DİL</a:t>
            </a:r>
          </a:p>
        </p:txBody>
      </p:sp>
      <p:pic>
        <p:nvPicPr>
          <p:cNvPr id="8" name="Resim 7">
            <a:extLst>
              <a:ext uri="{FF2B5EF4-FFF2-40B4-BE49-F238E27FC236}">
                <a16:creationId xmlns:a16="http://schemas.microsoft.com/office/drawing/2014/main" id="{D73E2950-ECBA-2301-0F1B-CE5A28679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924300"/>
            <a:ext cx="2971800" cy="57695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6658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28700" y="933450"/>
            <a:ext cx="5935355" cy="821055"/>
          </a:xfrm>
          <a:prstGeom prst="rect">
            <a:avLst/>
          </a:prstGeom>
        </p:spPr>
        <p:txBody>
          <a:bodyPr lIns="0" tIns="0" rIns="0" bIns="0" rtlCol="0" anchor="t">
            <a:spAutoFit/>
          </a:bodyPr>
          <a:lstStyle/>
          <a:p>
            <a:pPr algn="l">
              <a:lnSpc>
                <a:spcPts val="6719"/>
              </a:lnSpc>
            </a:pPr>
            <a:r>
              <a:rPr lang="en-US" sz="4800" b="1" dirty="0">
                <a:solidFill>
                  <a:srgbClr val="009246"/>
                </a:solidFill>
                <a:latin typeface="Raleway Heavy"/>
                <a:ea typeface="Raleway Heavy"/>
                <a:cs typeface="Raleway Heavy"/>
                <a:sym typeface="Raleway Heavy"/>
              </a:rPr>
              <a:t>DOĞAL TEHLİKELER</a:t>
            </a:r>
          </a:p>
        </p:txBody>
      </p:sp>
      <p:sp>
        <p:nvSpPr>
          <p:cNvPr id="4" name="TextBox 4"/>
          <p:cNvSpPr txBox="1"/>
          <p:nvPr/>
        </p:nvSpPr>
        <p:spPr>
          <a:xfrm>
            <a:off x="1028700" y="2016135"/>
            <a:ext cx="16116300" cy="8991436"/>
          </a:xfrm>
          <a:prstGeom prst="rect">
            <a:avLst/>
          </a:prstGeom>
        </p:spPr>
        <p:txBody>
          <a:bodyPr wrap="square" lIns="0" tIns="0" rIns="0" bIns="0" rtlCol="0" anchor="t">
            <a:spAutoFit/>
          </a:bodyPr>
          <a:lstStyle/>
          <a:p>
            <a:pPr algn="l">
              <a:lnSpc>
                <a:spcPts val="4350"/>
              </a:lnSpc>
            </a:pPr>
            <a:r>
              <a:rPr lang="en-US" sz="2800" dirty="0">
                <a:solidFill>
                  <a:srgbClr val="CE2B37"/>
                </a:solidFill>
                <a:ea typeface="Montserrat 2 Bold"/>
                <a:cs typeface="Montserrat 2 Bold"/>
                <a:sym typeface="Montserrat 2 Bold"/>
              </a:rPr>
              <a:t>S</a:t>
            </a:r>
            <a:r>
              <a:rPr lang="tr-TR" sz="2800" dirty="0" err="1">
                <a:solidFill>
                  <a:srgbClr val="CE2B37"/>
                </a:solidFill>
                <a:ea typeface="Montserrat 2 Bold"/>
                <a:cs typeface="Montserrat 2 Bold"/>
                <a:sym typeface="Montserrat 2 Bold"/>
              </a:rPr>
              <a:t>ıcak</a:t>
            </a:r>
            <a:r>
              <a:rPr lang="en-US" sz="2800" dirty="0">
                <a:solidFill>
                  <a:srgbClr val="CE2B37"/>
                </a:solidFill>
                <a:ea typeface="Montserrat 2 Bold"/>
                <a:cs typeface="Montserrat 2 Bold"/>
                <a:sym typeface="Montserrat 2 Bold"/>
              </a:rPr>
              <a:t> Hava</a:t>
            </a:r>
          </a:p>
          <a:p>
            <a:pPr>
              <a:lnSpc>
                <a:spcPts val="4350"/>
              </a:lnSpc>
            </a:pPr>
            <a:r>
              <a:rPr lang="tr-TR" sz="2800" dirty="0">
                <a:solidFill>
                  <a:srgbClr val="100F0D"/>
                </a:solidFill>
                <a:ea typeface="Montserrat 2 Bold"/>
                <a:cs typeface="Montserrat 2 Bold"/>
                <a:sym typeface="Montserrat 2 Bold"/>
              </a:rPr>
              <a:t>Özellikle temmuz ağustos ayları oldukça sıcaktır. Sonbahar ayları biraz daha ılımandır. Ekim ayında; </a:t>
            </a:r>
            <a:r>
              <a:rPr lang="tr-TR" sz="2800" dirty="0"/>
              <a:t>ılıman ve genellikle keyifli olur. Yazın kavurucu sıcakları geride kalır, ama hala güneşli ve ılık günler yaşanır. Sonbaharın başı olduğu için şehri gezmek açısından en ideal zamanlardan biridir.</a:t>
            </a:r>
          </a:p>
          <a:p>
            <a:pPr>
              <a:lnSpc>
                <a:spcPts val="4350"/>
              </a:lnSpc>
            </a:pPr>
            <a:endParaRPr lang="en-US" sz="2800" dirty="0">
              <a:solidFill>
                <a:srgbClr val="100F0D"/>
              </a:solidFill>
              <a:ea typeface="Montserrat 2 Bold"/>
              <a:cs typeface="Montserrat 2 Bold"/>
              <a:sym typeface="Montserrat 2 Bold"/>
            </a:endParaRPr>
          </a:p>
          <a:p>
            <a:pPr algn="l">
              <a:lnSpc>
                <a:spcPts val="4350"/>
              </a:lnSpc>
            </a:pPr>
            <a:r>
              <a:rPr lang="en-US" sz="2800" dirty="0" err="1">
                <a:solidFill>
                  <a:srgbClr val="CE2B37"/>
                </a:solidFill>
                <a:ea typeface="Montserrat 2 Bold"/>
                <a:cs typeface="Montserrat 2 Bold"/>
                <a:sym typeface="Montserrat 2 Bold"/>
              </a:rPr>
              <a:t>Yoğun</a:t>
            </a:r>
            <a:r>
              <a:rPr lang="en-US" sz="2800" dirty="0">
                <a:solidFill>
                  <a:srgbClr val="CE2B37"/>
                </a:solidFill>
                <a:ea typeface="Montserrat 2 Bold"/>
                <a:cs typeface="Montserrat 2 Bold"/>
                <a:sym typeface="Montserrat 2 Bold"/>
              </a:rPr>
              <a:t> </a:t>
            </a:r>
            <a:r>
              <a:rPr lang="en-US" sz="2800" dirty="0" err="1">
                <a:solidFill>
                  <a:srgbClr val="CE2B37"/>
                </a:solidFill>
                <a:ea typeface="Montserrat 2 Bold"/>
                <a:cs typeface="Montserrat 2 Bold"/>
                <a:sym typeface="Montserrat 2 Bold"/>
              </a:rPr>
              <a:t>Yağışlar</a:t>
            </a:r>
            <a:r>
              <a:rPr lang="en-US" sz="2800" dirty="0">
                <a:solidFill>
                  <a:srgbClr val="100F0D"/>
                </a:solidFill>
                <a:ea typeface="Montserrat 2 Bold"/>
                <a:cs typeface="Montserrat 2 Bold"/>
                <a:sym typeface="Montserrat 2 Bold"/>
              </a:rPr>
              <a:t> </a:t>
            </a:r>
            <a:endParaRPr lang="tr-TR" sz="2800" dirty="0">
              <a:solidFill>
                <a:srgbClr val="100F0D"/>
              </a:solidFill>
              <a:ea typeface="Montserrat 2 Bold"/>
              <a:cs typeface="Montserrat 2 Bold"/>
              <a:sym typeface="Montserrat 2 Bold"/>
            </a:endParaRPr>
          </a:p>
          <a:p>
            <a:pPr algn="l">
              <a:lnSpc>
                <a:spcPts val="4350"/>
              </a:lnSpc>
            </a:pPr>
            <a:endParaRPr lang="tr-TR" sz="2800" dirty="0">
              <a:solidFill>
                <a:srgbClr val="100F0D"/>
              </a:solidFill>
              <a:ea typeface="Montserrat 2 Bold"/>
              <a:cs typeface="Montserrat 2 Bold"/>
              <a:sym typeface="Montserrat 2 Bold"/>
            </a:endParaRPr>
          </a:p>
          <a:p>
            <a:pPr algn="l">
              <a:lnSpc>
                <a:spcPts val="4350"/>
              </a:lnSpc>
            </a:pPr>
            <a:endParaRPr lang="tr-TR" sz="2800" dirty="0">
              <a:solidFill>
                <a:srgbClr val="100F0D"/>
              </a:solidFill>
              <a:ea typeface="Montserrat 2 Bold"/>
              <a:cs typeface="Montserrat 2 Bold"/>
              <a:sym typeface="Montserrat 2 Bold"/>
            </a:endParaRPr>
          </a:p>
          <a:p>
            <a:pPr>
              <a:lnSpc>
                <a:spcPts val="4350"/>
              </a:lnSpc>
            </a:pPr>
            <a:endParaRPr lang="tr-TR" sz="2800" dirty="0">
              <a:solidFill>
                <a:srgbClr val="C00000"/>
              </a:solidFill>
            </a:endParaRPr>
          </a:p>
          <a:p>
            <a:pPr>
              <a:lnSpc>
                <a:spcPts val="4350"/>
              </a:lnSpc>
            </a:pPr>
            <a:r>
              <a:rPr lang="tr-TR" sz="2800" dirty="0">
                <a:solidFill>
                  <a:srgbClr val="C00000"/>
                </a:solidFill>
              </a:rPr>
              <a:t>112 (Acil Durum Numarası): </a:t>
            </a:r>
            <a:r>
              <a:rPr lang="tr-TR" sz="2800" dirty="0"/>
              <a:t>Tüm doğal afet ve acil durumlar için ücretsiz aranabilir.</a:t>
            </a:r>
            <a:endParaRPr lang="tr-TR" sz="2800" dirty="0">
              <a:solidFill>
                <a:srgbClr val="100F0D"/>
              </a:solidFill>
              <a:ea typeface="Montserrat 2 Bold"/>
              <a:cs typeface="Montserrat 2 Bold"/>
              <a:sym typeface="Montserrat 2 Bold"/>
            </a:endParaRPr>
          </a:p>
          <a:p>
            <a:pPr algn="l">
              <a:lnSpc>
                <a:spcPts val="4350"/>
              </a:lnSpc>
            </a:pPr>
            <a:endParaRPr lang="tr-TR" sz="2800" dirty="0">
              <a:solidFill>
                <a:srgbClr val="100F0D"/>
              </a:solidFill>
              <a:ea typeface="Montserrat 2 Bold"/>
              <a:cs typeface="Montserrat 2 Bold"/>
              <a:sym typeface="Montserrat 2 Bold"/>
            </a:endParaRPr>
          </a:p>
          <a:p>
            <a:pPr algn="l">
              <a:lnSpc>
                <a:spcPts val="4350"/>
              </a:lnSpc>
            </a:pPr>
            <a:endParaRPr lang="tr-TR" sz="2800" dirty="0">
              <a:solidFill>
                <a:srgbClr val="100F0D"/>
              </a:solidFill>
              <a:ea typeface="Montserrat 2 Bold"/>
              <a:cs typeface="Montserrat 2 Bold"/>
              <a:sym typeface="Montserrat 2 Bold"/>
            </a:endParaRPr>
          </a:p>
          <a:p>
            <a:pPr algn="l">
              <a:lnSpc>
                <a:spcPts val="4350"/>
              </a:lnSpc>
            </a:pPr>
            <a:endParaRPr lang="en-US" sz="2800" dirty="0">
              <a:solidFill>
                <a:srgbClr val="100F0D"/>
              </a:solidFill>
              <a:ea typeface="Montserrat 2 Bold"/>
              <a:cs typeface="Montserrat 2 Bold"/>
              <a:sym typeface="Montserrat 2 Bold"/>
            </a:endParaRPr>
          </a:p>
          <a:p>
            <a:pPr algn="l">
              <a:lnSpc>
                <a:spcPts val="4350"/>
              </a:lnSpc>
            </a:pPr>
            <a:endParaRPr lang="tr-TR" sz="2800" dirty="0">
              <a:solidFill>
                <a:srgbClr val="CE2B37"/>
              </a:solidFill>
              <a:ea typeface="Montserrat 2 Bold"/>
              <a:cs typeface="Montserrat 2 Bold"/>
              <a:sym typeface="Montserrat 2 Bold"/>
            </a:endParaRPr>
          </a:p>
          <a:p>
            <a:pPr algn="l">
              <a:lnSpc>
                <a:spcPts val="4350"/>
              </a:lnSpc>
            </a:pPr>
            <a:endParaRPr lang="tr-TR" sz="2800" dirty="0">
              <a:solidFill>
                <a:srgbClr val="CE2B37"/>
              </a:solidFill>
              <a:ea typeface="Montserrat 2 Bold"/>
              <a:cs typeface="Montserrat 2 Bold"/>
              <a:sym typeface="Montserrat 2 Bold"/>
            </a:endParaRPr>
          </a:p>
          <a:p>
            <a:pPr algn="l">
              <a:lnSpc>
                <a:spcPts val="4476"/>
              </a:lnSpc>
            </a:pPr>
            <a:endParaRPr lang="en-US" sz="2800" dirty="0">
              <a:solidFill>
                <a:srgbClr val="100F0D"/>
              </a:solidFill>
              <a:ea typeface="Montserrat 2 Bold"/>
              <a:cs typeface="Montserrat 2 Bold"/>
              <a:sym typeface="Montserrat 2 Bold"/>
            </a:endParaRPr>
          </a:p>
        </p:txBody>
      </p:sp>
      <p:sp>
        <p:nvSpPr>
          <p:cNvPr id="5" name="Rectangle 1">
            <a:extLst>
              <a:ext uri="{FF2B5EF4-FFF2-40B4-BE49-F238E27FC236}">
                <a16:creationId xmlns:a16="http://schemas.microsoft.com/office/drawing/2014/main" id="{7E17BE53-44F9-ECE0-9EE2-DAF140C6508B}"/>
              </a:ext>
            </a:extLst>
          </p:cNvPr>
          <p:cNvSpPr>
            <a:spLocks noChangeArrowheads="1"/>
          </p:cNvSpPr>
          <p:nvPr/>
        </p:nvSpPr>
        <p:spPr bwMode="auto">
          <a:xfrm>
            <a:off x="914400" y="5372100"/>
            <a:ext cx="15316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2800" i="0" u="none" strike="noStrike" cap="none" normalizeH="0" baseline="0" dirty="0">
                <a:ln>
                  <a:noFill/>
                </a:ln>
                <a:solidFill>
                  <a:schemeClr val="tx1"/>
                </a:solidFill>
                <a:effectLst/>
              </a:rPr>
              <a:t>Şehir, </a:t>
            </a:r>
            <a:r>
              <a:rPr kumimoji="0" lang="tr-TR" altLang="tr-TR" sz="2800" i="0" u="none" strike="noStrike" cap="none" normalizeH="0" baseline="0" dirty="0" err="1">
                <a:ln>
                  <a:noFill/>
                </a:ln>
                <a:solidFill>
                  <a:schemeClr val="tx1"/>
                </a:solidFill>
                <a:effectLst/>
              </a:rPr>
              <a:t>Gudalquivir</a:t>
            </a:r>
            <a:r>
              <a:rPr kumimoji="0" lang="tr-TR" altLang="tr-TR" sz="2800" i="0" u="none" strike="noStrike" cap="none" normalizeH="0" baseline="0" dirty="0">
                <a:ln>
                  <a:noFill/>
                </a:ln>
                <a:solidFill>
                  <a:schemeClr val="tx1"/>
                </a:solidFill>
                <a:effectLst/>
              </a:rPr>
              <a:t> Nehri kıyısında yer almaktadır. Yoğun yağışlarda, özellikle sonbahar aylarında, nehir taşkınları veya şehir içi su baskınları olabilir. Bu yüzden nehir kıyısından uzak durunuz. Yanınıza mutlaka şemsiye alınız.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028700" y="933450"/>
            <a:ext cx="5935355" cy="821055"/>
          </a:xfrm>
          <a:prstGeom prst="rect">
            <a:avLst/>
          </a:prstGeom>
        </p:spPr>
        <p:txBody>
          <a:bodyPr lIns="0" tIns="0" rIns="0" bIns="0" rtlCol="0" anchor="t">
            <a:spAutoFit/>
          </a:bodyPr>
          <a:lstStyle/>
          <a:p>
            <a:pPr algn="l">
              <a:lnSpc>
                <a:spcPts val="6719"/>
              </a:lnSpc>
            </a:pPr>
            <a:r>
              <a:rPr lang="en-US" sz="4800" b="1">
                <a:solidFill>
                  <a:srgbClr val="009246"/>
                </a:solidFill>
                <a:latin typeface="Raleway Heavy"/>
                <a:ea typeface="Raleway Heavy"/>
                <a:cs typeface="Raleway Heavy"/>
                <a:sym typeface="Raleway Heavy"/>
              </a:rPr>
              <a:t>PRATİK ÖNERİLER</a:t>
            </a:r>
          </a:p>
        </p:txBody>
      </p:sp>
      <p:sp>
        <p:nvSpPr>
          <p:cNvPr id="6" name="TextBox 6"/>
          <p:cNvSpPr txBox="1"/>
          <p:nvPr/>
        </p:nvSpPr>
        <p:spPr>
          <a:xfrm>
            <a:off x="857250" y="4759036"/>
            <a:ext cx="16268700" cy="2069926"/>
          </a:xfrm>
          <a:prstGeom prst="rect">
            <a:avLst/>
          </a:prstGeom>
        </p:spPr>
        <p:txBody>
          <a:bodyPr wrap="square" lIns="0" tIns="0" rIns="0" bIns="0" rtlCol="0" anchor="t">
            <a:spAutoFit/>
          </a:bodyPr>
          <a:lstStyle/>
          <a:p>
            <a:pPr algn="l">
              <a:lnSpc>
                <a:spcPts val="4060"/>
              </a:lnSpc>
              <a:spcBef>
                <a:spcPct val="0"/>
              </a:spcBef>
            </a:pPr>
            <a:endParaRPr lang="en-US" sz="2800" dirty="0">
              <a:solidFill>
                <a:srgbClr val="100F0D"/>
              </a:solidFill>
              <a:ea typeface="Montserrat 2 Bold"/>
              <a:cs typeface="Montserrat 2 Bold"/>
              <a:sym typeface="Montserrat 2 Bold"/>
            </a:endParaRPr>
          </a:p>
          <a:p>
            <a:pPr marL="457200" indent="-457200" algn="l">
              <a:lnSpc>
                <a:spcPts val="4060"/>
              </a:lnSpc>
              <a:spcBef>
                <a:spcPct val="0"/>
              </a:spcBef>
              <a:buFont typeface="Arial" panose="020B0604020202020204" pitchFamily="34" charset="0"/>
              <a:buChar char="•"/>
            </a:pPr>
            <a:r>
              <a:rPr lang="en-US" sz="2800" dirty="0" err="1">
                <a:solidFill>
                  <a:srgbClr val="100F0D"/>
                </a:solidFill>
                <a:ea typeface="Montserrat 2 Bold"/>
                <a:cs typeface="Montserrat 2 Bold"/>
                <a:sym typeface="Montserrat 2 Bold"/>
              </a:rPr>
              <a:t>Kaybolmamak</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için</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harita</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uygulamaları</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kullanın</a:t>
            </a:r>
            <a:r>
              <a:rPr lang="en-US" sz="2800" dirty="0">
                <a:solidFill>
                  <a:srgbClr val="100F0D"/>
                </a:solidFill>
                <a:ea typeface="Montserrat 2 Bold"/>
                <a:cs typeface="Montserrat 2 Bold"/>
                <a:sym typeface="Montserrat 2 Bold"/>
              </a:rPr>
              <a:t>. </a:t>
            </a:r>
            <a:endParaRPr lang="tr-TR" sz="2800" dirty="0">
              <a:solidFill>
                <a:srgbClr val="100F0D"/>
              </a:solidFill>
              <a:ea typeface="Montserrat 2 Bold"/>
              <a:cs typeface="Montserrat 2 Bold"/>
              <a:sym typeface="Montserrat 2 Bold"/>
            </a:endParaRPr>
          </a:p>
          <a:p>
            <a:pPr marL="457200" indent="-457200" algn="l">
              <a:lnSpc>
                <a:spcPts val="4060"/>
              </a:lnSpc>
              <a:spcBef>
                <a:spcPct val="0"/>
              </a:spcBef>
              <a:buFont typeface="Arial" panose="020B0604020202020204" pitchFamily="34" charset="0"/>
              <a:buChar char="•"/>
            </a:pPr>
            <a:r>
              <a:rPr lang="en-US" sz="2800" dirty="0" err="1">
                <a:solidFill>
                  <a:srgbClr val="100F0D"/>
                </a:solidFill>
                <a:ea typeface="Montserrat 2 Bold"/>
                <a:cs typeface="Montserrat 2 Bold"/>
                <a:sym typeface="Montserrat 2 Bold"/>
              </a:rPr>
              <a:t>Ayrıca</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telefonunuzun</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bataryasının</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bitmemesi</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için</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yanınızda</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powerbank</a:t>
            </a:r>
            <a:r>
              <a:rPr lang="en-US" sz="2800" dirty="0">
                <a:solidFill>
                  <a:srgbClr val="100F0D"/>
                </a:solidFill>
                <a:ea typeface="Montserrat 2 Bold"/>
                <a:cs typeface="Montserrat 2 Bold"/>
                <a:sym typeface="Montserrat 2 Bold"/>
              </a:rPr>
              <a:t> </a:t>
            </a:r>
            <a:r>
              <a:rPr lang="en-US" sz="2800" dirty="0" err="1">
                <a:solidFill>
                  <a:srgbClr val="100F0D"/>
                </a:solidFill>
                <a:ea typeface="Montserrat 2 Bold"/>
                <a:cs typeface="Montserrat 2 Bold"/>
                <a:sym typeface="Montserrat 2 Bold"/>
              </a:rPr>
              <a:t>bulundurun</a:t>
            </a:r>
            <a:r>
              <a:rPr lang="en-US" sz="2800" dirty="0">
                <a:solidFill>
                  <a:srgbClr val="100F0D"/>
                </a:solidFill>
                <a:ea typeface="Montserrat 2 Bold"/>
                <a:cs typeface="Montserrat 2 Bold"/>
                <a:sym typeface="Montserrat 2 Bold"/>
              </a:rPr>
              <a:t>.</a:t>
            </a:r>
            <a:endParaRPr lang="tr-TR" sz="2800" dirty="0">
              <a:solidFill>
                <a:srgbClr val="100F0D"/>
              </a:solidFill>
              <a:ea typeface="Montserrat 2 Bold"/>
              <a:cs typeface="Montserrat 2 Bold"/>
              <a:sym typeface="Montserrat 2 Bold"/>
            </a:endParaRPr>
          </a:p>
          <a:p>
            <a:pPr marL="457200" indent="-457200" algn="l">
              <a:lnSpc>
                <a:spcPts val="4060"/>
              </a:lnSpc>
              <a:spcBef>
                <a:spcPct val="0"/>
              </a:spcBef>
              <a:buFont typeface="Arial" panose="020B0604020202020204" pitchFamily="34" charset="0"/>
              <a:buChar char="•"/>
            </a:pPr>
            <a:r>
              <a:rPr lang="tr-TR" sz="2800" dirty="0">
                <a:solidFill>
                  <a:srgbClr val="100F0D"/>
                </a:solidFill>
                <a:ea typeface="Montserrat 2 Bold"/>
                <a:cs typeface="Montserrat 2 Bold"/>
                <a:sym typeface="Montserrat 2 Bold"/>
              </a:rPr>
              <a:t>Yerel saati Türkiye’ den bir saat geridir.</a:t>
            </a:r>
            <a:endParaRPr lang="en-US" sz="2800" dirty="0">
              <a:solidFill>
                <a:srgbClr val="100F0D"/>
              </a:solidFill>
              <a:ea typeface="Montserrat 2 Bold"/>
              <a:cs typeface="Montserrat 2 Bold"/>
              <a:sym typeface="Montserrat 2 Bold"/>
            </a:endParaRPr>
          </a:p>
        </p:txBody>
      </p:sp>
      <p:sp>
        <p:nvSpPr>
          <p:cNvPr id="7" name="Rectangle 1">
            <a:extLst>
              <a:ext uri="{FF2B5EF4-FFF2-40B4-BE49-F238E27FC236}">
                <a16:creationId xmlns:a16="http://schemas.microsoft.com/office/drawing/2014/main" id="{0D4DB277-881F-2179-FC4B-BDD6F0A82C85}"/>
              </a:ext>
            </a:extLst>
          </p:cNvPr>
          <p:cNvSpPr>
            <a:spLocks noChangeArrowheads="1"/>
          </p:cNvSpPr>
          <p:nvPr/>
        </p:nvSpPr>
        <p:spPr bwMode="auto">
          <a:xfrm>
            <a:off x="819150" y="2266046"/>
            <a:ext cx="16611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Arial" panose="020B0604020202020204" pitchFamily="34" charset="0"/>
              <a:buChar char="•"/>
            </a:pPr>
            <a:r>
              <a:rPr kumimoji="0" lang="tr-TR" altLang="tr-TR" sz="2800" b="1" i="0" u="none" strike="noStrike" cap="none" normalizeH="0" baseline="0" dirty="0">
                <a:ln>
                  <a:noFill/>
                </a:ln>
                <a:solidFill>
                  <a:schemeClr val="tx1"/>
                </a:solidFill>
                <a:effectLst/>
              </a:rPr>
              <a:t>Yavaş şehir temposuna alışın.</a:t>
            </a:r>
            <a:r>
              <a:rPr kumimoji="0" lang="tr-TR" altLang="tr-TR" sz="2800" b="0" i="0" u="none" strike="noStrike" cap="none" normalizeH="0" baseline="0" dirty="0">
                <a:ln>
                  <a:noFill/>
                </a:ln>
                <a:solidFill>
                  <a:schemeClr val="tx1"/>
                </a:solidFill>
                <a:effectLst/>
              </a:rPr>
              <a:t> Siesta saatlerinde (yaklaşık 14:00–17:00) birçok yer kapalı olabilir. (</a:t>
            </a:r>
            <a:r>
              <a:rPr lang="tr-TR" sz="2800" dirty="0"/>
              <a:t>Siesta, sıcak ülkelerde yapılan uygulamadır. Öğle saatlerinde kişilerin yaşadığı yorgunluğu engellemek için, kısa süre de olsa uykuya ihtiyaçları vardır.)</a:t>
            </a:r>
            <a:endParaRPr kumimoji="0" lang="tr-TR" altLang="tr-TR" sz="28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b="1" i="0" u="none" strike="noStrike" cap="none" normalizeH="0" baseline="0" dirty="0">
                <a:ln>
                  <a:noFill/>
                </a:ln>
                <a:solidFill>
                  <a:schemeClr val="tx1"/>
                </a:solidFill>
                <a:effectLst/>
              </a:rPr>
              <a:t>Yerel halkla saygılı iletişim kurun.</a:t>
            </a:r>
            <a:r>
              <a:rPr kumimoji="0" lang="tr-TR" altLang="tr-TR" sz="2800" b="0" i="0" u="none" strike="noStrike" cap="none" normalizeH="0" baseline="0" dirty="0">
                <a:ln>
                  <a:noFill/>
                </a:ln>
                <a:solidFill>
                  <a:schemeClr val="tx1"/>
                </a:solidFill>
                <a:effectLst/>
              </a:rPr>
              <a:t> İspanyollar genelde sıcakkanlıdır ama doğrudan iletişim yerine nazik ifadeler tercih ederler.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b="1" i="0" u="none" strike="noStrike" cap="none" normalizeH="0" baseline="0" dirty="0">
                <a:ln>
                  <a:noFill/>
                </a:ln>
                <a:solidFill>
                  <a:schemeClr val="tx1"/>
                </a:solidFill>
                <a:effectLst/>
              </a:rPr>
              <a:t>Gece hayatı geç başlar.</a:t>
            </a:r>
            <a:r>
              <a:rPr kumimoji="0" lang="tr-TR" altLang="tr-TR" sz="2800" b="0" i="0" u="none" strike="noStrike" cap="none" normalizeH="0" baseline="0" dirty="0">
                <a:ln>
                  <a:noFill/>
                </a:ln>
                <a:solidFill>
                  <a:schemeClr val="tx1"/>
                </a:solidFill>
                <a:effectLst/>
              </a:rPr>
              <a:t> Akşam yemekleri bile 21:00 sonrası başlar, bu saatlere göre plan yapın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258274"/>
            <a:ext cx="16230600" cy="3563796"/>
          </a:xfrm>
          <a:prstGeom prst="rect">
            <a:avLst/>
          </a:prstGeom>
        </p:spPr>
        <p:txBody>
          <a:bodyPr lIns="0" tIns="0" rIns="0" bIns="0" rtlCol="0" anchor="t">
            <a:spAutoFit/>
          </a:bodyPr>
          <a:lstStyle/>
          <a:p>
            <a:pPr algn="ctr">
              <a:lnSpc>
                <a:spcPts val="5553"/>
              </a:lnSpc>
            </a:pPr>
            <a:r>
              <a:rPr lang="tr-TR" sz="3966" b="1" dirty="0">
                <a:solidFill>
                  <a:srgbClr val="235D2B"/>
                </a:solidFill>
                <a:latin typeface="Now Heavy"/>
                <a:ea typeface="Now Heavy"/>
                <a:cs typeface="Now Heavy"/>
                <a:sym typeface="Now Heavy"/>
              </a:rPr>
              <a:t>SEVİLLA ŞEHRİNİN </a:t>
            </a:r>
            <a:r>
              <a:rPr lang="en-US" sz="3966" b="1" dirty="0">
                <a:solidFill>
                  <a:srgbClr val="235D2B"/>
                </a:solidFill>
                <a:latin typeface="Now Heavy"/>
                <a:ea typeface="Now Heavy"/>
                <a:cs typeface="Now Heavy"/>
                <a:sym typeface="Now Heavy"/>
              </a:rPr>
              <a:t>EŞSİZ TARİH</a:t>
            </a:r>
            <a:r>
              <a:rPr lang="tr-TR" sz="3966" b="1" dirty="0">
                <a:solidFill>
                  <a:srgbClr val="235D2B"/>
                </a:solidFill>
                <a:latin typeface="Now Heavy"/>
                <a:ea typeface="Now Heavy"/>
                <a:cs typeface="Now Heavy"/>
                <a:sym typeface="Now Heavy"/>
              </a:rPr>
              <a:t>İNİ ÖĞRENİRKEN</a:t>
            </a:r>
            <a:r>
              <a:rPr lang="en-US" sz="3966" b="1" dirty="0">
                <a:solidFill>
                  <a:srgbClr val="235D2B"/>
                </a:solidFill>
                <a:latin typeface="Now Heavy"/>
                <a:ea typeface="Now Heavy"/>
                <a:cs typeface="Now Heavy"/>
                <a:sym typeface="Now Heavy"/>
              </a:rPr>
              <a:t> HER SEYAHATTE OLDUĞU GİBİ BAZI TEHLİKELER VE RİSKLER DE </a:t>
            </a:r>
            <a:endParaRPr lang="tr-TR" sz="3966" b="1" dirty="0">
              <a:solidFill>
                <a:srgbClr val="235D2B"/>
              </a:solidFill>
              <a:latin typeface="Now Heavy"/>
              <a:ea typeface="Now Heavy"/>
              <a:cs typeface="Now Heavy"/>
              <a:sym typeface="Now Heavy"/>
            </a:endParaRPr>
          </a:p>
          <a:p>
            <a:pPr algn="ctr">
              <a:lnSpc>
                <a:spcPts val="5553"/>
              </a:lnSpc>
              <a:spcBef>
                <a:spcPct val="0"/>
              </a:spcBef>
            </a:pPr>
            <a:r>
              <a:rPr lang="tr-TR" sz="3966" b="1" dirty="0">
                <a:solidFill>
                  <a:srgbClr val="235D2B"/>
                </a:solidFill>
                <a:latin typeface="Now Heavy"/>
                <a:ea typeface="Now Heavy"/>
                <a:cs typeface="Now Heavy"/>
                <a:sym typeface="Now Heavy"/>
              </a:rPr>
              <a:t>BULUNMAKTADIR. BU SUNUM İLE RİSKLERE KARŞI ALINABİLECEK ÖNLEMLERİ ANLATTIM. </a:t>
            </a:r>
            <a:r>
              <a:rPr lang="en-US" sz="3966" b="1" dirty="0">
                <a:solidFill>
                  <a:srgbClr val="235D2B"/>
                </a:solidFill>
                <a:latin typeface="Now Heavy"/>
                <a:ea typeface="Now Heavy"/>
                <a:cs typeface="Now Heavy"/>
                <a:sym typeface="Now Heavy"/>
              </a:rPr>
              <a:t>KATILIMINIZ VE İLGİNİZ İÇİN TEŞEKKÜR EDERİ</a:t>
            </a:r>
            <a:r>
              <a:rPr lang="tr-TR" sz="3966" b="1" dirty="0">
                <a:solidFill>
                  <a:srgbClr val="235D2B"/>
                </a:solidFill>
                <a:latin typeface="Now Heavy"/>
                <a:ea typeface="Now Heavy"/>
                <a:cs typeface="Now Heavy"/>
                <a:sym typeface="Now Heavy"/>
              </a:rPr>
              <a:t>M. </a:t>
            </a:r>
            <a:r>
              <a:rPr lang="tr-TR" sz="3966" b="1" dirty="0">
                <a:solidFill>
                  <a:srgbClr val="235D2B"/>
                </a:solidFill>
                <a:latin typeface="Now Heavy"/>
                <a:ea typeface="Now Heavy"/>
                <a:cs typeface="Now Heavy"/>
                <a:sym typeface="Wingdings" panose="05000000000000000000" pitchFamily="2" charset="2"/>
              </a:rPr>
              <a:t></a:t>
            </a:r>
            <a:endParaRPr lang="en-US" sz="3966" b="1" dirty="0">
              <a:solidFill>
                <a:srgbClr val="235D2B"/>
              </a:solidFill>
              <a:latin typeface="Now Heavy"/>
              <a:ea typeface="Now Heavy"/>
              <a:cs typeface="Now Heavy"/>
              <a:sym typeface="Now Heavy"/>
            </a:endParaRPr>
          </a:p>
        </p:txBody>
      </p:sp>
      <p:sp>
        <p:nvSpPr>
          <p:cNvPr id="3" name="TextBox 3"/>
          <p:cNvSpPr txBox="1"/>
          <p:nvPr/>
        </p:nvSpPr>
        <p:spPr>
          <a:xfrm>
            <a:off x="5324793" y="8760460"/>
            <a:ext cx="7638414" cy="505908"/>
          </a:xfrm>
          <a:prstGeom prst="rect">
            <a:avLst/>
          </a:prstGeom>
        </p:spPr>
        <p:txBody>
          <a:bodyPr lIns="0" tIns="0" rIns="0" bIns="0" rtlCol="0" anchor="t">
            <a:spAutoFit/>
          </a:bodyPr>
          <a:lstStyle/>
          <a:p>
            <a:pPr algn="l">
              <a:lnSpc>
                <a:spcPts val="4060"/>
              </a:lnSpc>
              <a:spcBef>
                <a:spcPct val="0"/>
              </a:spcBef>
            </a:pPr>
            <a:r>
              <a:rPr lang="tr-TR" sz="2900" b="1" dirty="0">
                <a:solidFill>
                  <a:srgbClr val="100F0D"/>
                </a:solidFill>
                <a:latin typeface="Now Bold"/>
                <a:ea typeface="Now Bold"/>
                <a:cs typeface="Now Bold"/>
                <a:sym typeface="Now Bold"/>
              </a:rPr>
              <a:t>Saniye İNCE POLAT</a:t>
            </a:r>
            <a:endParaRPr lang="en-US" sz="2900" b="1" dirty="0">
              <a:solidFill>
                <a:srgbClr val="100F0D"/>
              </a:solidFill>
              <a:latin typeface="Now Bold"/>
              <a:ea typeface="Now Bold"/>
              <a:cs typeface="Now Bold"/>
              <a:sym typeface="Now Bold"/>
            </a:endParaRPr>
          </a:p>
        </p:txBody>
      </p:sp>
    </p:spTree>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61</TotalTime>
  <Words>550</Words>
  <Application>Microsoft Office PowerPoint</Application>
  <PresentationFormat>Özel</PresentationFormat>
  <Paragraphs>51</Paragraphs>
  <Slides>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8</vt:i4>
      </vt:variant>
    </vt:vector>
  </HeadingPairs>
  <TitlesOfParts>
    <vt:vector size="18" baseType="lpstr">
      <vt:lpstr>IBM Plex Sans</vt:lpstr>
      <vt:lpstr>Montserrat 2 Bold</vt:lpstr>
      <vt:lpstr>Now Heavy</vt:lpstr>
      <vt:lpstr>Arial</vt:lpstr>
      <vt:lpstr>Calibri</vt:lpstr>
      <vt:lpstr>Montserrat 1</vt:lpstr>
      <vt:lpstr>Raleway Heavy</vt:lpstr>
      <vt:lpstr>Now Bold</vt:lpstr>
      <vt:lpstr>Calibri Light</vt:lpstr>
      <vt:lpstr>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Pitch Deck Presentation Template</dc:title>
  <dc:creator>HP</dc:creator>
  <cp:lastModifiedBy>Gizem Ince</cp:lastModifiedBy>
  <cp:revision>8</cp:revision>
  <dcterms:created xsi:type="dcterms:W3CDTF">2006-08-16T00:00:00Z</dcterms:created>
  <dcterms:modified xsi:type="dcterms:W3CDTF">2025-10-05T18:46:05Z</dcterms:modified>
  <dc:identifier>DAGZixDjei4</dc:identifier>
</cp:coreProperties>
</file>