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ill Sans MT" panose="020B0502020104020203" pitchFamily="34" charset="0"/>
      <p:regular r:id="rId14"/>
      <p:bold r:id="rId15"/>
      <p:italic r:id="rId16"/>
      <p:boldItalic r:id="rId17"/>
    </p:embeddedFont>
    <p:embeddedFont>
      <p:font typeface="IBM Plex Sans" panose="020B0503050203000203" pitchFamily="34" charset="0"/>
      <p:regular r:id="rId18"/>
      <p:bold r:id="rId19"/>
      <p:italic r:id="rId20"/>
      <p:boldItalic r:id="rId21"/>
    </p:embeddedFont>
    <p:embeddedFont>
      <p:font typeface="Montserrat 1" pitchFamily="2" charset="0"/>
      <p:regular r:id="rId22"/>
    </p:embeddedFont>
    <p:embeddedFont>
      <p:font typeface="Montserrat 2 Bold" pitchFamily="2" charset="0"/>
      <p:regular r:id="rId23"/>
      <p:bold r:id="rId24"/>
    </p:embeddedFont>
    <p:embeddedFont>
      <p:font typeface="Now Bold" pitchFamily="2" charset="0"/>
      <p:regular r:id="rId25"/>
      <p:bold r:id="rId26"/>
    </p:embeddedFont>
    <p:embeddedFont>
      <p:font typeface="Now Heavy" pitchFamily="2" charset="0"/>
      <p:regular r:id="rId27"/>
      <p:bold r:id="rId28"/>
    </p:embeddedFont>
    <p:embeddedFont>
      <p:font typeface="Raleway Heavy" panose="020B0003030101060003" pitchFamily="34" charset="0"/>
      <p:regular r:id="rId29"/>
      <p:bold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7" autoAdjust="0"/>
  </p:normalViewPr>
  <p:slideViewPr>
    <p:cSldViewPr>
      <p:cViewPr varScale="1">
        <p:scale>
          <a:sx n="82" d="100"/>
          <a:sy n="82" d="100"/>
        </p:scale>
        <p:origin x="6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2400300" y="3580116"/>
            <a:ext cx="13487400" cy="246888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57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2791" y="6528816"/>
            <a:ext cx="10202418" cy="185984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40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7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79668" y="1405890"/>
            <a:ext cx="1947912" cy="747522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6705" y="1405890"/>
            <a:ext cx="9297734" cy="747522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1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1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2400300" y="3580116"/>
            <a:ext cx="13487400" cy="246888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57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2791" y="6528698"/>
            <a:ext cx="10202418" cy="1897623"/>
          </a:xfrm>
        </p:spPr>
        <p:txBody>
          <a:bodyPr anchor="t" anchorCtr="1">
            <a:normAutofit/>
          </a:bodyPr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09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2868" y="3957066"/>
            <a:ext cx="6407657" cy="46529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07473" y="3957066"/>
            <a:ext cx="6405371" cy="46529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5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5154" y="3470150"/>
            <a:ext cx="6405372" cy="1056131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850" b="0" cap="all" spc="15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685800" indent="0">
              <a:buNone/>
              <a:defRPr sz="285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75154" y="4714875"/>
            <a:ext cx="6405372" cy="389516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07474" y="4714875"/>
            <a:ext cx="6380226" cy="389516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507474" y="3470150"/>
            <a:ext cx="6405372" cy="1056131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850" b="0" cap="all" spc="15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685800" indent="0">
              <a:buNone/>
              <a:defRPr sz="285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8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7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9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7008" y="3365743"/>
            <a:ext cx="6729984" cy="1712246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33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4120" y="1207008"/>
            <a:ext cx="7223760" cy="7872984"/>
          </a:xfrm>
        </p:spPr>
        <p:txBody>
          <a:bodyPr>
            <a:normAutofit/>
          </a:bodyPr>
          <a:lstStyle>
            <a:lvl1pPr>
              <a:defRPr sz="285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3352" y="5324877"/>
            <a:ext cx="5692140" cy="3291054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207009" y="9354312"/>
            <a:ext cx="7687196" cy="48006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2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9143999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12785" y="3365742"/>
            <a:ext cx="6742497" cy="170196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33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3999" y="0"/>
            <a:ext cx="9153146" cy="10287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48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3352" y="5324878"/>
            <a:ext cx="5692140" cy="329105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9/18/25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207009" y="9354312"/>
            <a:ext cx="7687196" cy="48006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1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346704" y="1447038"/>
            <a:ext cx="11594592" cy="178308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704" y="3957067"/>
            <a:ext cx="11594592" cy="465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2144" y="9358224"/>
            <a:ext cx="4130619" cy="485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0301" y="9354312"/>
            <a:ext cx="8851784" cy="4800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38383" y="9326880"/>
            <a:ext cx="548640" cy="54864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650" spc="0" baseline="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4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4200" kern="1200" cap="all" spc="3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02870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37160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71450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969295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47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025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24163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9732" y="1028699"/>
            <a:ext cx="2501668" cy="2463165"/>
            <a:chOff x="0" y="0"/>
            <a:chExt cx="3083923" cy="30839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83923" cy="3083923"/>
            </a:xfrm>
            <a:custGeom>
              <a:avLst/>
              <a:gdLst/>
              <a:ahLst/>
              <a:cxnLst/>
              <a:rect l="l" t="t" r="r" b="b"/>
              <a:pathLst>
                <a:path w="3083923" h="3083923">
                  <a:moveTo>
                    <a:pt x="0" y="0"/>
                  </a:moveTo>
                  <a:lnTo>
                    <a:pt x="3083923" y="0"/>
                  </a:lnTo>
                  <a:lnTo>
                    <a:pt x="3083923" y="3083923"/>
                  </a:lnTo>
                  <a:lnTo>
                    <a:pt x="0" y="30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11542" y="2512529"/>
              <a:ext cx="470130" cy="346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1"/>
                </a:lnSpc>
              </a:pPr>
              <a:r>
                <a:rPr lang="en-US" sz="872" spc="-10">
                  <a:solidFill>
                    <a:srgbClr val="231F2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KONYA</a:t>
              </a:r>
            </a:p>
            <a:p>
              <a:pPr algn="ctr">
                <a:lnSpc>
                  <a:spcPts val="957"/>
                </a:lnSpc>
              </a:pPr>
              <a:r>
                <a:rPr lang="en-US" sz="684" spc="54">
                  <a:solidFill>
                    <a:srgbClr val="231F2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2011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20776" y="388643"/>
              <a:ext cx="693597" cy="173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80"/>
                </a:lnSpc>
              </a:pPr>
              <a:r>
                <a:rPr lang="en-US" sz="842" spc="2">
                  <a:solidFill>
                    <a:srgbClr val="231F2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SELÇUKLU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4757633" y="1028700"/>
            <a:ext cx="2501668" cy="2463164"/>
          </a:xfrm>
          <a:custGeom>
            <a:avLst/>
            <a:gdLst/>
            <a:ahLst/>
            <a:cxnLst/>
            <a:rect l="l" t="t" r="r" b="b"/>
            <a:pathLst>
              <a:path w="2098995" h="2312942">
                <a:moveTo>
                  <a:pt x="0" y="0"/>
                </a:moveTo>
                <a:lnTo>
                  <a:pt x="2098995" y="0"/>
                </a:lnTo>
                <a:lnTo>
                  <a:pt x="2098995" y="2312942"/>
                </a:lnTo>
                <a:lnTo>
                  <a:pt x="0" y="2312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2722489" y="3491865"/>
            <a:ext cx="12843022" cy="1583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599" b="1" dirty="0">
                <a:solidFill>
                  <a:srgbClr val="009246"/>
                </a:solidFill>
                <a:latin typeface="Raleway Heavy"/>
                <a:ea typeface="Raleway Heavy"/>
                <a:cs typeface="Raleway Heavy"/>
                <a:sym typeface="Raleway Heavy"/>
              </a:rPr>
              <a:t>BERLİN SEYAHATİ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30522" y="5038725"/>
            <a:ext cx="14226956" cy="932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6"/>
              </a:lnSpc>
            </a:pPr>
            <a:r>
              <a:rPr lang="en-US" sz="5419" b="1">
                <a:solidFill>
                  <a:srgbClr val="CE2B37"/>
                </a:solidFill>
                <a:latin typeface="Now Bold"/>
                <a:ea typeface="Now Bold"/>
                <a:cs typeface="Now Bold"/>
                <a:sym typeface="Now Bold"/>
              </a:rPr>
              <a:t>OLASI TEHLİKELER VE ÖNLEMLER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72000" y="8990330"/>
            <a:ext cx="9144000" cy="488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b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Erasmus Projesi katılımcıları için hazırlanmıştır.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23925"/>
            <a:ext cx="11383541" cy="861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 dirty="0">
                <a:solidFill>
                  <a:srgbClr val="009246"/>
                </a:solidFill>
                <a:latin typeface="Raleway Heavy"/>
                <a:ea typeface="Raleway Heavy"/>
                <a:cs typeface="Raleway Heavy"/>
                <a:sym typeface="Raleway Heavy"/>
              </a:rPr>
              <a:t>BERLİN’İ KEŞFEDERKEN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019300"/>
            <a:ext cx="8724900" cy="7850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50"/>
              </a:lnSpc>
            </a:pP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	Berlin,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Almanya’nın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başkenti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ve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en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büyük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şehridir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.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Aynı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zamanda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bir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eyelaet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olan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Berlin,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tek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komşusu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Brandenburg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eyaleti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ile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çevrili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ve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Polonya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sınırına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sadece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70 km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uzaklıktadır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.</a:t>
            </a:r>
          </a:p>
          <a:p>
            <a:pPr algn="l">
              <a:lnSpc>
                <a:spcPts val="4350"/>
              </a:lnSpc>
            </a:pP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	Berlin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büyük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şehir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kıyaslamalarında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genel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olarak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güvenli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olarak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kabul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edilmektedir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. </a:t>
            </a:r>
          </a:p>
          <a:p>
            <a:pPr algn="l">
              <a:lnSpc>
                <a:spcPts val="4350"/>
              </a:lnSpc>
            </a:pP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	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Ancak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bazı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semtlerde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,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özellikle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gece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ve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kalabalık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bölgelerde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hırsızlık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,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taciz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gibi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sorunlar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yaşanabiliyor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. </a:t>
            </a:r>
          </a:p>
          <a:p>
            <a:pPr algn="l">
              <a:lnSpc>
                <a:spcPts val="4350"/>
              </a:lnSpc>
            </a:pP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	Bu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sunumda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,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seyahatiniz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sırasında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karşılaşabileceğiniz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zorluklar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ve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bunlara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karşı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alabileceğiniz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önlemleri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ele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alacağız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9906000" y="1485900"/>
            <a:ext cx="7226674" cy="7557307"/>
          </a:xfrm>
          <a:custGeom>
            <a:avLst/>
            <a:gdLst/>
            <a:ahLst/>
            <a:cxnLst/>
            <a:rect l="l" t="t" r="r" b="b"/>
            <a:pathLst>
              <a:path w="7226674" h="7557307">
                <a:moveTo>
                  <a:pt x="0" y="0"/>
                </a:moveTo>
                <a:lnTo>
                  <a:pt x="7226674" y="0"/>
                </a:lnTo>
                <a:lnTo>
                  <a:pt x="7226674" y="7557306"/>
                </a:lnTo>
                <a:lnTo>
                  <a:pt x="0" y="75573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59991" y="1943100"/>
            <a:ext cx="4309641" cy="6400800"/>
          </a:xfrm>
          <a:custGeom>
            <a:avLst/>
            <a:gdLst/>
            <a:ahLst/>
            <a:cxnLst/>
            <a:rect l="l" t="t" r="r" b="b"/>
            <a:pathLst>
              <a:path w="6779133" h="8229600">
                <a:moveTo>
                  <a:pt x="0" y="0"/>
                </a:moveTo>
                <a:lnTo>
                  <a:pt x="6779133" y="0"/>
                </a:lnTo>
                <a:lnTo>
                  <a:pt x="67791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1028700" y="933450"/>
            <a:ext cx="10657540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b="1">
                <a:solidFill>
                  <a:srgbClr val="009246"/>
                </a:solidFill>
                <a:latin typeface="Raleway Heavy"/>
                <a:ea typeface="Raleway Heavy"/>
                <a:cs typeface="Raleway Heavy"/>
                <a:sym typeface="Raleway Heavy"/>
              </a:rPr>
              <a:t>GENEL GÜVENLİK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754505"/>
            <a:ext cx="10657540" cy="7929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50"/>
              </a:lnSpc>
            </a:pPr>
            <a:r>
              <a:rPr lang="en-US" sz="2400" b="1" dirty="0" err="1">
                <a:solidFill>
                  <a:srgbClr val="CE2B37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Kalabalık</a:t>
            </a:r>
            <a:r>
              <a:rPr lang="en-US" sz="2400" b="1" dirty="0">
                <a:solidFill>
                  <a:srgbClr val="CE2B37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CE2B37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Alanlar</a:t>
            </a:r>
            <a:endParaRPr lang="en-US" sz="2400" b="1" dirty="0">
              <a:solidFill>
                <a:srgbClr val="CE2B37"/>
              </a:solidFill>
              <a:latin typeface="Montserrat 2 Bold"/>
              <a:ea typeface="Montserrat 2 Bold"/>
              <a:cs typeface="Montserrat 2 Bold"/>
              <a:sym typeface="Montserrat 2 Bold"/>
            </a:endParaRPr>
          </a:p>
          <a:p>
            <a:pPr>
              <a:lnSpc>
                <a:spcPts val="4350"/>
              </a:lnSpc>
            </a:pP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	Kreuzberg,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friedrichshain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,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Neukölln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gibi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bölgelerde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uyuşturucu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kullanımı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,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sokak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satıcıları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,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bazen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grup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hareketliliği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olabiliyor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.</a:t>
            </a:r>
          </a:p>
          <a:p>
            <a:pPr>
              <a:lnSpc>
                <a:spcPts val="4350"/>
              </a:lnSpc>
            </a:pP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	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Aktarma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istasyonlarında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dikkatli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olmak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,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mümkünse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kalabalık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yerlerde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oturmak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yerine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ayakta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kalmak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ya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da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taksi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alternatifi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düşünülebilir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. </a:t>
            </a:r>
          </a:p>
          <a:p>
            <a:pPr>
              <a:lnSpc>
                <a:spcPts val="4350"/>
              </a:lnSpc>
            </a:pPr>
            <a:r>
              <a:rPr lang="en-US" sz="2400" b="1" dirty="0" err="1">
                <a:solidFill>
                  <a:srgbClr val="CE2B37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Çantalarınızı</a:t>
            </a:r>
            <a:r>
              <a:rPr lang="en-US" sz="2400" b="1" dirty="0">
                <a:solidFill>
                  <a:srgbClr val="CE2B37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CE2B37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Koruyun</a:t>
            </a:r>
            <a:endParaRPr lang="en-US" sz="2400" b="1" dirty="0">
              <a:solidFill>
                <a:srgbClr val="CE2B37"/>
              </a:solidFill>
              <a:latin typeface="Montserrat 2 Bold"/>
              <a:ea typeface="Montserrat 2 Bold"/>
              <a:cs typeface="Montserrat 2 Bold"/>
              <a:sym typeface="Montserrat 2 Bold"/>
            </a:endParaRPr>
          </a:p>
          <a:p>
            <a:pPr algn="l">
              <a:lnSpc>
                <a:spcPts val="4350"/>
              </a:lnSpc>
            </a:pP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	Kreuzberg,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friedrichshain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,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Neukölln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gibi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bölgelerde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uyuşturucu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kullanımı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,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sokak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satıcıları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,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bazen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grup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hareketliliği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olabiliyor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.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Çantanızı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her zaman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gözetiminizde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tutun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.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Sırt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çantalarını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ön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tarafta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taşımak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daha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güvenlidir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.</a:t>
            </a:r>
          </a:p>
          <a:p>
            <a:pPr algn="l">
              <a:lnSpc>
                <a:spcPts val="4350"/>
              </a:lnSpc>
            </a:pPr>
            <a:r>
              <a:rPr lang="en-US" sz="2400" b="1" dirty="0" err="1">
                <a:solidFill>
                  <a:srgbClr val="CE2B37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Gece</a:t>
            </a:r>
            <a:r>
              <a:rPr lang="en-US" sz="2400" b="1" dirty="0">
                <a:solidFill>
                  <a:srgbClr val="CE2B37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CE2B37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Saatleri</a:t>
            </a:r>
            <a:endParaRPr lang="en-US" sz="2400" b="1" dirty="0">
              <a:solidFill>
                <a:srgbClr val="CE2B37"/>
              </a:solidFill>
              <a:latin typeface="Montserrat 2 Bold"/>
              <a:ea typeface="Montserrat 2 Bold"/>
              <a:cs typeface="Montserrat 2 Bold"/>
              <a:sym typeface="Montserrat 2 Bold"/>
            </a:endParaRPr>
          </a:p>
          <a:p>
            <a:pPr algn="l">
              <a:lnSpc>
                <a:spcPts val="4350"/>
              </a:lnSpc>
            </a:pP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	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Güvenliğinizi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ön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planda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tutun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Gece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yalnız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yürümemek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,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iyi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aydınlatılmış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cadde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ve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sokakları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tercik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etmek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4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gerekiyor</a:t>
            </a:r>
            <a:r>
              <a:rPr lang="en-US" sz="24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933450"/>
            <a:ext cx="14915263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b="1" dirty="0">
                <a:solidFill>
                  <a:srgbClr val="009246"/>
                </a:solidFill>
                <a:latin typeface="Raleway Heavy"/>
                <a:ea typeface="Raleway Heavy"/>
                <a:cs typeface="Raleway Heavy"/>
                <a:sym typeface="Raleway Heavy"/>
              </a:rPr>
              <a:t>BERLİN’DE KARŞILAŞILABİLECEK TEHLİKELER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019301"/>
            <a:ext cx="12687300" cy="6624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01"/>
              </a:lnSpc>
            </a:pPr>
            <a:r>
              <a:rPr lang="en-US" sz="2667" b="1" dirty="0" err="1">
                <a:solidFill>
                  <a:srgbClr val="CE2B37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Dolandırıcılık</a:t>
            </a:r>
            <a:endParaRPr lang="en-US" sz="2667" b="1" dirty="0">
              <a:solidFill>
                <a:srgbClr val="CE2B37"/>
              </a:solidFill>
              <a:latin typeface="Montserrat 2 Bold"/>
              <a:ea typeface="Montserrat 2 Bold"/>
              <a:cs typeface="Montserrat 2 Bold"/>
              <a:sym typeface="Montserrat 2 Bold"/>
            </a:endParaRPr>
          </a:p>
          <a:p>
            <a:pPr>
              <a:lnSpc>
                <a:spcPts val="4001"/>
              </a:lnSpc>
            </a:pP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	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Sahte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polis: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Turistik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bölgelerde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, polis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kıyafeti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giymiş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polis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gibi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davranan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dolandırıcılar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olabilir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.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Kimlik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sormadan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,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hareket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etmeyin</a:t>
            </a:r>
            <a:r>
              <a:rPr lang="tr-TR" b="1" kern="100" dirty="0">
                <a:solidFill>
                  <a:srgbClr val="100F0D"/>
                </a:solidFill>
                <a:latin typeface="Calibri" panose="020F0502020204030204" pitchFamily="34" charset="0"/>
                <a:ea typeface="Montserrat 2 Bold"/>
                <a:cs typeface="Arial" panose="020B0604020202020204" pitchFamily="34" charset="0"/>
                <a:sym typeface="Montserrat 2 Bold"/>
              </a:rPr>
              <a:t>. </a:t>
            </a:r>
            <a:endParaRPr lang="en-US" sz="2667" b="1" dirty="0">
              <a:solidFill>
                <a:srgbClr val="100F0D"/>
              </a:solidFill>
              <a:latin typeface="Montserrat 2 Bold"/>
              <a:ea typeface="Montserrat 2 Bold"/>
              <a:cs typeface="Montserrat 2 Bold"/>
              <a:sym typeface="Montserrat 2 Bold"/>
            </a:endParaRPr>
          </a:p>
          <a:p>
            <a:pPr algn="l">
              <a:lnSpc>
                <a:spcPts val="4001"/>
              </a:lnSpc>
            </a:pPr>
            <a:r>
              <a:rPr lang="en-US" sz="2667" b="1" dirty="0" err="1">
                <a:solidFill>
                  <a:srgbClr val="CE2B37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Trafik</a:t>
            </a:r>
            <a:r>
              <a:rPr lang="en-US" sz="2667" b="1" dirty="0">
                <a:solidFill>
                  <a:srgbClr val="CE2B37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</a:p>
          <a:p>
            <a:pPr algn="l">
              <a:lnSpc>
                <a:spcPts val="4001"/>
              </a:lnSpc>
            </a:pP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	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Özellikle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bisiklet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yolları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yaya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geçitleri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ve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kavşaklarda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sürürcülerin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dikkatsizliği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ve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hız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yapma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eğilimi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olabilir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.</a:t>
            </a:r>
          </a:p>
          <a:p>
            <a:pPr algn="l">
              <a:lnSpc>
                <a:spcPts val="4001"/>
              </a:lnSpc>
            </a:pPr>
            <a:r>
              <a:rPr lang="en-US" sz="2667" b="1" dirty="0">
                <a:solidFill>
                  <a:srgbClr val="C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ATM</a:t>
            </a:r>
          </a:p>
          <a:p>
            <a:pPr algn="l">
              <a:lnSpc>
                <a:spcPts val="4001"/>
              </a:lnSpc>
            </a:pP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	Para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çekme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ve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katr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güvenliği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için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ATM’lerde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dikkat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etmek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, kart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bilgilerini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kaybetmemek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için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alternatif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kopya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bir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yere yasmak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tavsiye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edilir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.</a:t>
            </a:r>
          </a:p>
          <a:p>
            <a:pPr algn="l">
              <a:lnSpc>
                <a:spcPts val="4001"/>
              </a:lnSpc>
            </a:pPr>
            <a:r>
              <a:rPr lang="en-US" sz="2667" b="1" dirty="0" err="1">
                <a:solidFill>
                  <a:srgbClr val="C0000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Hırsızlık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	</a:t>
            </a:r>
          </a:p>
          <a:p>
            <a:pPr algn="l">
              <a:lnSpc>
                <a:spcPts val="4001"/>
              </a:lnSpc>
            </a:pP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	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Çantadan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ve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diğer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ceplerden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hırsızlık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: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Kalabalık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yerler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, metro,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tramvay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araçları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,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otobüs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bekleme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alanları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667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riskli</a:t>
            </a:r>
            <a:r>
              <a:rPr lang="en-US" sz="2667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70" y="933451"/>
            <a:ext cx="7734230" cy="1650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b="1" dirty="0">
                <a:solidFill>
                  <a:srgbClr val="009246"/>
                </a:solidFill>
                <a:latin typeface="Raleway Heavy"/>
                <a:ea typeface="Raleway Heavy"/>
                <a:cs typeface="Raleway Heavy"/>
                <a:sym typeface="Raleway Heavy"/>
              </a:rPr>
              <a:t> DOĞAL TEHLİKELER </a:t>
            </a:r>
          </a:p>
          <a:p>
            <a:pPr algn="l">
              <a:lnSpc>
                <a:spcPts val="6719"/>
              </a:lnSpc>
            </a:pPr>
            <a:endParaRPr lang="en-US" sz="4800" b="1" dirty="0">
              <a:solidFill>
                <a:srgbClr val="009246"/>
              </a:solidFill>
              <a:latin typeface="Raleway Heavy"/>
              <a:ea typeface="Raleway Heavy"/>
              <a:cs typeface="Raleway Heavy"/>
              <a:sym typeface="Raleway Heavy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38200" y="2552700"/>
            <a:ext cx="8115300" cy="4324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 </a:t>
            </a:r>
          </a:p>
          <a:p>
            <a:pPr algn="l">
              <a:lnSpc>
                <a:spcPts val="4350"/>
              </a:lnSpc>
            </a:pPr>
            <a:r>
              <a:rPr lang="tr-T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900" b="1" dirty="0" err="1">
                <a:solidFill>
                  <a:srgbClr val="CE2B37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Bahar</a:t>
            </a:r>
            <a:r>
              <a:rPr lang="en-US" sz="2900" b="1" dirty="0">
                <a:solidFill>
                  <a:srgbClr val="CE2B37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CE2B37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Mevsimi</a:t>
            </a:r>
            <a:endParaRPr lang="en-US" sz="2900" b="1" dirty="0">
              <a:solidFill>
                <a:srgbClr val="CE2B37"/>
              </a:solidFill>
              <a:latin typeface="Montserrat 2 Bold"/>
              <a:ea typeface="Montserrat 2 Bold"/>
              <a:cs typeface="Montserrat 2 Bold"/>
              <a:sym typeface="Montserrat 2 Bold"/>
            </a:endParaRPr>
          </a:p>
          <a:p>
            <a:pPr algn="l">
              <a:lnSpc>
                <a:spcPts val="4350"/>
              </a:lnSpc>
            </a:pP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Eylül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ayında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yağışlardan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dolayı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kaygan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yollar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risk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oluşturabilir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.</a:t>
            </a:r>
            <a:endParaRPr lang="tr-TR" sz="3200" b="1" dirty="0">
              <a:solidFill>
                <a:srgbClr val="100F0D"/>
              </a:solidFill>
              <a:latin typeface="Calibri" panose="020F0502020204030204" pitchFamily="34" charset="0"/>
              <a:ea typeface="Montserrat 2 Bold"/>
              <a:cs typeface="Arial" panose="020B0604020202020204" pitchFamily="34" charset="0"/>
              <a:sym typeface="Montserrat 2 Bold"/>
            </a:endParaRPr>
          </a:p>
          <a:p>
            <a:pPr algn="l">
              <a:lnSpc>
                <a:spcPts val="4350"/>
              </a:lnSpc>
            </a:pPr>
            <a:r>
              <a:rPr lang="en-US" sz="2900" b="1" dirty="0">
                <a:solidFill>
                  <a:srgbClr val="CE2B37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CE2B37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Yağışlar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</a:p>
          <a:p>
            <a:pPr algn="l">
              <a:lnSpc>
                <a:spcPts val="4350"/>
              </a:lnSpc>
            </a:pP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Yağmur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yağışlarına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karşı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şemsiye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ve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su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geçirmez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ayakkabılar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taşıyın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.</a:t>
            </a:r>
          </a:p>
          <a:p>
            <a:endParaRPr lang="en-US" sz="2900" b="1" dirty="0">
              <a:solidFill>
                <a:srgbClr val="100F0D"/>
              </a:solidFill>
              <a:latin typeface="Montserrat 2 Bold"/>
              <a:ea typeface="Montserrat 2 Bold"/>
              <a:cs typeface="Montserrat 2 Bold"/>
              <a:sym typeface="Montserrat 2 Bold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0DFECEE7-C249-6712-C984-B632E292614E}"/>
              </a:ext>
            </a:extLst>
          </p:cNvPr>
          <p:cNvSpPr/>
          <p:nvPr/>
        </p:nvSpPr>
        <p:spPr>
          <a:xfrm>
            <a:off x="9753600" y="1302168"/>
            <a:ext cx="8115300" cy="7682663"/>
          </a:xfrm>
          <a:custGeom>
            <a:avLst/>
            <a:gdLst/>
            <a:ahLst/>
            <a:cxnLst/>
            <a:rect l="l" t="t" r="r" b="b"/>
            <a:pathLst>
              <a:path w="8115300" h="7682663">
                <a:moveTo>
                  <a:pt x="0" y="0"/>
                </a:moveTo>
                <a:lnTo>
                  <a:pt x="8115300" y="0"/>
                </a:lnTo>
                <a:lnTo>
                  <a:pt x="8115300" y="7682663"/>
                </a:lnTo>
                <a:lnTo>
                  <a:pt x="0" y="76826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15" b="-2815"/>
            </a:stretch>
          </a:blipFill>
        </p:spPr>
        <p:txBody>
          <a:bodyPr/>
          <a:lstStyle/>
          <a:p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933451"/>
            <a:ext cx="15354300" cy="7916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b="1" dirty="0">
                <a:solidFill>
                  <a:srgbClr val="009246"/>
                </a:solidFill>
                <a:latin typeface="Raleway Heavy"/>
                <a:ea typeface="Raleway Heavy"/>
                <a:cs typeface="Raleway Heavy"/>
                <a:sym typeface="Raleway Heavy"/>
              </a:rPr>
              <a:t>BERLİN’DE DİKKAT EDİLMESİ GEREKENLER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95400" y="2171700"/>
            <a:ext cx="14782800" cy="8054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Değerli eşyaları mümkün olduğunca minimal taşıyıp; fotoğraf makinesi, pasaport, nakit gibi önemli şeyler için özel korunaklı çantalar kullanılmalı.</a:t>
            </a:r>
          </a:p>
          <a:p>
            <a:r>
              <a:rPr lang="tr-T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tr-T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Yerel polisi veya yetkilileri tanıyıp; acil bir durumda ne yapılması gerektiğini bilmelisiniz.</a:t>
            </a:r>
          </a:p>
          <a:p>
            <a:endParaRPr lang="tr-TR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tr-T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Akşamları grup halinde gezmeyi tercih etmeli; özellikle sokağa çıkmadan önce güzergâhını planlayıp ve güvenli yollar kullanmalı.</a:t>
            </a:r>
          </a:p>
          <a:p>
            <a:r>
              <a:rPr lang="tr-T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tr-T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Yerel tavsiyelere dikkat edilmeli; otel, </a:t>
            </a:r>
            <a:r>
              <a:rPr lang="tr-TR" sz="3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hosteldeki</a:t>
            </a:r>
            <a:r>
              <a:rPr lang="tr-T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görevli ya da yerel rehberlerden riskli bölgeler öğrenilmeli.</a:t>
            </a:r>
          </a:p>
          <a:p>
            <a:r>
              <a:rPr lang="tr-T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tr-T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Telefonlarda offline haritalar olmalı, acil durum numaraları kolay ulaşılabilir olmalı.</a:t>
            </a:r>
          </a:p>
          <a:p>
            <a:pPr algn="l">
              <a:lnSpc>
                <a:spcPts val="4350"/>
              </a:lnSpc>
            </a:pPr>
            <a:endParaRPr lang="en-US" sz="2900" b="1" dirty="0">
              <a:solidFill>
                <a:srgbClr val="100F0D"/>
              </a:solidFill>
              <a:latin typeface="Montserrat 2 Bold"/>
              <a:ea typeface="Montserrat 2 Bold"/>
              <a:cs typeface="Montserrat 2 Bold"/>
              <a:sym typeface="Montserrat 2 Bold"/>
            </a:endParaRPr>
          </a:p>
          <a:p>
            <a:pPr algn="l">
              <a:lnSpc>
                <a:spcPts val="4350"/>
              </a:lnSpc>
            </a:pPr>
            <a:endParaRPr lang="en-US" sz="2900" b="1" dirty="0">
              <a:solidFill>
                <a:srgbClr val="100F0D"/>
              </a:solidFill>
              <a:latin typeface="Montserrat 2 Bold"/>
              <a:ea typeface="Montserrat 2 Bold"/>
              <a:cs typeface="Montserrat 2 Bold"/>
              <a:sym typeface="Montserrat 2 Bold"/>
            </a:endParaRPr>
          </a:p>
          <a:p>
            <a:pPr algn="l">
              <a:lnSpc>
                <a:spcPts val="4476"/>
              </a:lnSpc>
            </a:pPr>
            <a:endParaRPr lang="en-US" sz="2900" b="1" dirty="0">
              <a:solidFill>
                <a:srgbClr val="100F0D"/>
              </a:solidFill>
              <a:latin typeface="Montserrat 2 Bold"/>
              <a:ea typeface="Montserrat 2 Bold"/>
              <a:cs typeface="Montserrat 2 Bold"/>
              <a:sym typeface="Montserrat 2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49319" y="4597278"/>
            <a:ext cx="2509981" cy="4661022"/>
          </a:xfrm>
          <a:custGeom>
            <a:avLst/>
            <a:gdLst/>
            <a:ahLst/>
            <a:cxnLst/>
            <a:rect l="l" t="t" r="r" b="b"/>
            <a:pathLst>
              <a:path w="2509981" h="4661022">
                <a:moveTo>
                  <a:pt x="0" y="0"/>
                </a:moveTo>
                <a:lnTo>
                  <a:pt x="2509981" y="0"/>
                </a:lnTo>
                <a:lnTo>
                  <a:pt x="2509981" y="4661022"/>
                </a:lnTo>
                <a:lnTo>
                  <a:pt x="0" y="4661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31" r="-1531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0363200" y="2539878"/>
            <a:ext cx="3795903" cy="4114800"/>
          </a:xfrm>
          <a:custGeom>
            <a:avLst/>
            <a:gdLst/>
            <a:ahLst/>
            <a:cxnLst/>
            <a:rect l="l" t="t" r="r" b="b"/>
            <a:pathLst>
              <a:path w="3795903" h="4114800">
                <a:moveTo>
                  <a:pt x="0" y="0"/>
                </a:moveTo>
                <a:lnTo>
                  <a:pt x="3795903" y="0"/>
                </a:lnTo>
                <a:lnTo>
                  <a:pt x="37959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1028700" y="933450"/>
            <a:ext cx="5935355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b="1" dirty="0">
                <a:solidFill>
                  <a:srgbClr val="009246"/>
                </a:solidFill>
                <a:latin typeface="Raleway Heavy"/>
                <a:ea typeface="Raleway Heavy"/>
                <a:cs typeface="Raleway Heavy"/>
                <a:sym typeface="Raleway Heavy"/>
              </a:rPr>
              <a:t>PRATİK ÖNERİLER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5800" y="1638300"/>
            <a:ext cx="10131632" cy="7847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60"/>
              </a:lnSpc>
              <a:spcBef>
                <a:spcPct val="0"/>
              </a:spcBef>
            </a:pPr>
            <a:r>
              <a:rPr lang="en-US" sz="2900" b="1" dirty="0" err="1">
                <a:solidFill>
                  <a:srgbClr val="CE2B37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Temel</a:t>
            </a:r>
            <a:r>
              <a:rPr lang="en-US" sz="2900" b="1" dirty="0">
                <a:solidFill>
                  <a:srgbClr val="CE2B37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CE2B37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Almanca</a:t>
            </a:r>
            <a:r>
              <a:rPr lang="en-US" sz="2900" b="1" dirty="0">
                <a:solidFill>
                  <a:srgbClr val="CE2B37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CE2B37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Kelimeler</a:t>
            </a:r>
            <a:endParaRPr lang="en-US" sz="2900" b="1" dirty="0">
              <a:solidFill>
                <a:srgbClr val="CE2B37"/>
              </a:solidFill>
              <a:latin typeface="Montserrat 2 Bold"/>
              <a:ea typeface="Montserrat 2 Bold"/>
              <a:cs typeface="Montserrat 2 Bold"/>
              <a:sym typeface="Montserrat 2 Bold"/>
            </a:endParaRPr>
          </a:p>
          <a:p>
            <a:pPr algn="l">
              <a:lnSpc>
                <a:spcPts val="4060"/>
              </a:lnSpc>
              <a:spcBef>
                <a:spcPct val="0"/>
              </a:spcBef>
            </a:pP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	”Hallo" (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Merhaba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), ”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Danke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" (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Teşekkürler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), ”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Helfen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" (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Yardım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)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gibi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ifadeleri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öğrenin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.</a:t>
            </a:r>
          </a:p>
          <a:p>
            <a:pPr algn="l">
              <a:lnSpc>
                <a:spcPts val="4060"/>
              </a:lnSpc>
              <a:spcBef>
                <a:spcPct val="0"/>
              </a:spcBef>
            </a:pPr>
            <a:r>
              <a:rPr lang="en-US" sz="2900" b="1" dirty="0" err="1">
                <a:solidFill>
                  <a:srgbClr val="CE2B37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Acil</a:t>
            </a:r>
            <a:r>
              <a:rPr lang="en-US" sz="2900" b="1" dirty="0">
                <a:solidFill>
                  <a:srgbClr val="CE2B37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Durum </a:t>
            </a:r>
            <a:r>
              <a:rPr lang="en-US" sz="2900" b="1" dirty="0" err="1">
                <a:solidFill>
                  <a:srgbClr val="CE2B37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Numaraları</a:t>
            </a:r>
            <a:endParaRPr lang="en-US" sz="2900" b="1" dirty="0">
              <a:solidFill>
                <a:srgbClr val="CE2B37"/>
              </a:solidFill>
              <a:latin typeface="Montserrat 2 Bold"/>
              <a:ea typeface="Montserrat 2 Bold"/>
              <a:cs typeface="Montserrat 2 Bold"/>
              <a:sym typeface="Montserrat 2 Bold"/>
            </a:endParaRPr>
          </a:p>
          <a:p>
            <a:pPr algn="l">
              <a:lnSpc>
                <a:spcPts val="4060"/>
              </a:lnSpc>
              <a:spcBef>
                <a:spcPct val="0"/>
              </a:spcBef>
            </a:pP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Times New Roman" panose="02020603050405020304" pitchFamily="18" charset="0"/>
                <a:sym typeface="Montserrat 2 Bold"/>
              </a:rPr>
              <a:t>	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110 (polis), 112  (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ambulans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ve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itfaiye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için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)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numaralarını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 not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edin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.</a:t>
            </a:r>
          </a:p>
          <a:p>
            <a:pPr algn="l">
              <a:lnSpc>
                <a:spcPts val="4060"/>
              </a:lnSpc>
              <a:spcBef>
                <a:spcPct val="0"/>
              </a:spcBef>
            </a:pP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	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Ayrıca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AB’ye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üye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ülkeler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 911’I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ortak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 hat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olarak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kullanmaktalar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.</a:t>
            </a:r>
          </a:p>
          <a:p>
            <a:pPr algn="l">
              <a:lnSpc>
                <a:spcPts val="4060"/>
              </a:lnSpc>
              <a:spcBef>
                <a:spcPct val="0"/>
              </a:spcBef>
            </a:pP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	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Sağlık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sigortası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/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seyahat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sigortası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: Yurt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dışı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sağlık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hizmetleri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ve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ilaç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ihtiyaçları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için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hazır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olunmalı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Calibri" panose="020F0502020204030204" pitchFamily="34" charset="0"/>
                <a:sym typeface="Montserrat 2 Bold"/>
              </a:rPr>
              <a:t>. </a:t>
            </a:r>
          </a:p>
          <a:p>
            <a:pPr algn="l">
              <a:lnSpc>
                <a:spcPts val="4060"/>
              </a:lnSpc>
              <a:spcBef>
                <a:spcPct val="0"/>
              </a:spcBef>
            </a:pPr>
            <a:r>
              <a:rPr lang="en-US" sz="2900" b="1" dirty="0" err="1">
                <a:solidFill>
                  <a:srgbClr val="CE2B37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Navigasyon</a:t>
            </a:r>
            <a:endParaRPr lang="en-US" sz="2900" b="1" dirty="0">
              <a:solidFill>
                <a:srgbClr val="CE2B37"/>
              </a:solidFill>
              <a:latin typeface="Montserrat 2 Bold"/>
              <a:ea typeface="Montserrat 2 Bold"/>
              <a:cs typeface="Montserrat 2 Bold"/>
              <a:sym typeface="Montserrat 2 Bold"/>
            </a:endParaRPr>
          </a:p>
          <a:p>
            <a:pPr algn="l">
              <a:lnSpc>
                <a:spcPts val="4060"/>
              </a:lnSpc>
              <a:spcBef>
                <a:spcPct val="0"/>
              </a:spcBef>
            </a:pP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	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Kaybolmamak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için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harita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uygulamaları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kullanın.Telefonunda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offline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haritalar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olsun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. </a:t>
            </a:r>
          </a:p>
          <a:p>
            <a:pPr algn="l">
              <a:lnSpc>
                <a:spcPts val="4060"/>
              </a:lnSpc>
              <a:spcBef>
                <a:spcPct val="0"/>
              </a:spcBef>
            </a:pP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	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Ayrıca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telefonunuzun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bataryasının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bitmemesi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için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yanınızda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powerbank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</a:t>
            </a:r>
            <a:r>
              <a:rPr lang="en-US" sz="2900" b="1" dirty="0" err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bulundurun</a:t>
            </a:r>
            <a:r>
              <a:rPr lang="en-US" sz="2900" b="1" dirty="0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825A839-C9C7-1280-56E7-9BBC8BC9E4F7}"/>
              </a:ext>
            </a:extLst>
          </p:cNvPr>
          <p:cNvSpPr txBox="1"/>
          <p:nvPr/>
        </p:nvSpPr>
        <p:spPr>
          <a:xfrm>
            <a:off x="14670808" y="1754504"/>
            <a:ext cx="30837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7030A0"/>
                </a:solidFill>
              </a:rPr>
              <a:t>Bis Später (</a:t>
            </a:r>
            <a:r>
              <a:rPr lang="de-DE" sz="4400" dirty="0" err="1">
                <a:solidFill>
                  <a:srgbClr val="7030A0"/>
                </a:solidFill>
              </a:rPr>
              <a:t>Görüşürüz</a:t>
            </a:r>
            <a:r>
              <a:rPr lang="de-DE" sz="4400" dirty="0">
                <a:solidFill>
                  <a:srgbClr val="7030A0"/>
                </a:solidFill>
              </a:rPr>
              <a:t>)</a:t>
            </a:r>
            <a:endParaRPr lang="tr-TR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258274"/>
            <a:ext cx="16230600" cy="5000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3"/>
              </a:lnSpc>
            </a:pPr>
            <a:r>
              <a:rPr lang="en-US" sz="3966" b="1" dirty="0">
                <a:solidFill>
                  <a:srgbClr val="235D2B"/>
                </a:solidFill>
                <a:latin typeface="Now Heavy"/>
                <a:ea typeface="Now Heavy"/>
                <a:cs typeface="Now Heavy"/>
                <a:sym typeface="Now Heavy"/>
              </a:rPr>
              <a:t>BERLİN SEYAHATİNDE DE HER SEYAHATTE OLDUĞU GİBİ BAZI TEHLİKELER VE RİSKLER DE BULUNMAKTADIR. </a:t>
            </a:r>
          </a:p>
          <a:p>
            <a:pPr algn="ctr">
              <a:lnSpc>
                <a:spcPts val="5553"/>
              </a:lnSpc>
            </a:pPr>
            <a:r>
              <a:rPr lang="en-US" sz="3966" b="1" dirty="0">
                <a:solidFill>
                  <a:srgbClr val="CE2B37"/>
                </a:solidFill>
                <a:latin typeface="Now Heavy"/>
                <a:ea typeface="Now Heavy"/>
                <a:cs typeface="Now Heavy"/>
                <a:sym typeface="Now Heavy"/>
              </a:rPr>
              <a:t>ERASMUS PROJEMİZ KAPSAMINDA, BU ŞEHRİ KEŞFEDERKEN KARŞILAŞABİLECEĞİMİZ OLASI ZORLUKLARI GÖZ ÖNÜNDE BULUNDURACAK VE GÜVENLİ BİR ŞEKİLDE UNUTULMAZ DENEYİMLER YAŞAYACAĞIZ. </a:t>
            </a:r>
          </a:p>
          <a:p>
            <a:pPr algn="ctr">
              <a:lnSpc>
                <a:spcPts val="5553"/>
              </a:lnSpc>
              <a:spcBef>
                <a:spcPct val="0"/>
              </a:spcBef>
            </a:pPr>
            <a:r>
              <a:rPr lang="en-US" sz="3966" b="1" dirty="0">
                <a:solidFill>
                  <a:srgbClr val="235D2B"/>
                </a:solidFill>
                <a:latin typeface="Now Heavy"/>
                <a:ea typeface="Now Heavy"/>
                <a:cs typeface="Now Heavy"/>
                <a:sym typeface="Now Heavy"/>
              </a:rPr>
              <a:t>KATILIMINIZ VE İLGİNİZ İÇİN TEŞEKKÜR EDERİZ!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324793" y="8760460"/>
            <a:ext cx="7638414" cy="505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  <a:spcBef>
                <a:spcPct val="0"/>
              </a:spcBef>
            </a:pPr>
            <a:r>
              <a:rPr lang="en-US" sz="2900" b="1" dirty="0">
                <a:solidFill>
                  <a:srgbClr val="100F0D"/>
                </a:solidFill>
                <a:latin typeface="Now Bold"/>
                <a:ea typeface="Now Bold"/>
                <a:cs typeface="Now Bold"/>
                <a:sym typeface="Now Bold"/>
              </a:rPr>
              <a:t>		TUĞBA ARSLAN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{C266708B-E697-4A41-8535-FE2BCA8B0B67}tf10001120</Template>
  <TotalTime>109</TotalTime>
  <Words>559</Words>
  <Application>Microsoft Macintosh PowerPoint</Application>
  <PresentationFormat>Özel</PresentationFormat>
  <Paragraphs>60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8" baseType="lpstr">
      <vt:lpstr>Raleway Heavy</vt:lpstr>
      <vt:lpstr>Montserrat 2 Bold</vt:lpstr>
      <vt:lpstr>IBM Plex Sans</vt:lpstr>
      <vt:lpstr>Arial</vt:lpstr>
      <vt:lpstr>Now Bold</vt:lpstr>
      <vt:lpstr>Montserrat 1</vt:lpstr>
      <vt:lpstr>Calibri</vt:lpstr>
      <vt:lpstr>Gill Sans MT</vt:lpstr>
      <vt:lpstr>Now Heavy</vt:lpstr>
      <vt:lpstr>Paket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Pitch Deck Presentation Template</dc:title>
  <cp:lastModifiedBy>Microsoft Office User</cp:lastModifiedBy>
  <cp:revision>14</cp:revision>
  <dcterms:created xsi:type="dcterms:W3CDTF">2006-08-16T00:00:00Z</dcterms:created>
  <dcterms:modified xsi:type="dcterms:W3CDTF">2025-09-18T06:02:04Z</dcterms:modified>
  <dc:identifier>DAGZixDjei4</dc:identifier>
</cp:coreProperties>
</file>