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IBM Plex Sans" panose="020F0502020204030204" pitchFamily="34" charset="0"/>
      <p:regular r:id="rId12"/>
    </p:embeddedFont>
    <p:embeddedFont>
      <p:font typeface="Montserrat 1" panose="020B0604020202020204" charset="-94"/>
      <p:regular r:id="rId13"/>
    </p:embeddedFont>
    <p:embeddedFont>
      <p:font typeface="Montserrat 2" panose="020B0604020202020204" charset="-94"/>
      <p:regular r:id="rId14"/>
    </p:embeddedFont>
    <p:embeddedFont>
      <p:font typeface="Montserrat 2 Bold" panose="020B0604020202020204" charset="-94"/>
      <p:regular r:id="rId15"/>
    </p:embeddedFont>
    <p:embeddedFont>
      <p:font typeface="Now Bold" panose="020B0604020202020204" charset="-94"/>
      <p:regular r:id="rId16"/>
    </p:embeddedFont>
    <p:embeddedFont>
      <p:font typeface="Now Heavy" panose="020B0604020202020204" charset="-94"/>
      <p:regular r:id="rId17"/>
    </p:embeddedFont>
    <p:embeddedFont>
      <p:font typeface="Raleway Heavy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9732" y="1028700"/>
            <a:ext cx="2349268" cy="2312942"/>
            <a:chOff x="0" y="0"/>
            <a:chExt cx="3083923" cy="3083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3923" cy="3083923"/>
            </a:xfrm>
            <a:custGeom>
              <a:avLst/>
              <a:gdLst/>
              <a:ahLst/>
              <a:cxnLst/>
              <a:rect l="l" t="t" r="r" b="b"/>
              <a:pathLst>
                <a:path w="3083923" h="3083923">
                  <a:moveTo>
                    <a:pt x="0" y="0"/>
                  </a:moveTo>
                  <a:lnTo>
                    <a:pt x="3083923" y="0"/>
                  </a:lnTo>
                  <a:lnTo>
                    <a:pt x="3083923" y="3083923"/>
                  </a:lnTo>
                  <a:lnTo>
                    <a:pt x="0" y="30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11542" y="2512529"/>
              <a:ext cx="470130" cy="346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1"/>
                </a:lnSpc>
              </a:pPr>
              <a:r>
                <a:rPr lang="en-US" sz="872" spc="-10">
                  <a:solidFill>
                    <a:srgbClr val="231F2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KONYA</a:t>
              </a:r>
            </a:p>
            <a:p>
              <a:pPr algn="ctr">
                <a:lnSpc>
                  <a:spcPts val="957"/>
                </a:lnSpc>
              </a:pPr>
              <a:r>
                <a:rPr lang="en-US" sz="684" spc="54">
                  <a:solidFill>
                    <a:srgbClr val="231F20"/>
                  </a:solidFill>
                  <a:latin typeface="Montserrat 1"/>
                  <a:ea typeface="Montserrat 1"/>
                  <a:cs typeface="Montserrat 1"/>
                  <a:sym typeface="Montserrat 1"/>
                </a:rPr>
                <a:t>2011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20776" y="388643"/>
              <a:ext cx="693597" cy="173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80"/>
                </a:lnSpc>
              </a:pPr>
              <a:r>
                <a:rPr lang="en-US" sz="842" spc="2">
                  <a:solidFill>
                    <a:srgbClr val="231F2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SELÇUKLU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910033" y="1028700"/>
            <a:ext cx="2349267" cy="2312942"/>
          </a:xfrm>
          <a:custGeom>
            <a:avLst/>
            <a:gdLst/>
            <a:ahLst/>
            <a:cxnLst/>
            <a:rect l="l" t="t" r="r" b="b"/>
            <a:pathLst>
              <a:path w="2098995" h="2312942">
                <a:moveTo>
                  <a:pt x="0" y="0"/>
                </a:moveTo>
                <a:lnTo>
                  <a:pt x="2098995" y="0"/>
                </a:lnTo>
                <a:lnTo>
                  <a:pt x="2098995" y="2312942"/>
                </a:lnTo>
                <a:lnTo>
                  <a:pt x="0" y="231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2722489" y="3491865"/>
            <a:ext cx="12843022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599" b="1">
                <a:solidFill>
                  <a:srgbClr val="009246"/>
                </a:solidFill>
                <a:latin typeface="Raleway Heavy"/>
                <a:ea typeface="Raleway Heavy"/>
                <a:cs typeface="Raleway Heavy"/>
                <a:sym typeface="Raleway Heavy"/>
              </a:rPr>
              <a:t>İTALYA TANITIMI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0522" y="5038725"/>
            <a:ext cx="14226956" cy="932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6"/>
              </a:lnSpc>
            </a:pPr>
            <a:r>
              <a:rPr lang="en-US" sz="5419" b="1" dirty="0">
                <a:solidFill>
                  <a:srgbClr val="CE2B37"/>
                </a:solidFill>
                <a:latin typeface="Now Bold"/>
                <a:ea typeface="Now Bold"/>
                <a:cs typeface="Now Bold"/>
                <a:sym typeface="Now Bold"/>
              </a:rPr>
              <a:t>ROMA</a:t>
            </a:r>
            <a:r>
              <a:rPr lang="tr-TR" sz="5419" b="1">
                <a:solidFill>
                  <a:srgbClr val="CE2B37"/>
                </a:solidFill>
                <a:latin typeface="Now Bold"/>
                <a:ea typeface="Now Bold"/>
                <a:cs typeface="Now Bold"/>
                <a:sym typeface="Now Bold"/>
              </a:rPr>
              <a:t>’YA </a:t>
            </a:r>
            <a:r>
              <a:rPr lang="en-US" sz="5419" b="1">
                <a:solidFill>
                  <a:srgbClr val="CE2B37"/>
                </a:solidFill>
                <a:latin typeface="Now Bold"/>
                <a:ea typeface="Now Bold"/>
                <a:cs typeface="Now Bold"/>
                <a:sym typeface="Now Bold"/>
              </a:rPr>
              <a:t>YOLCULUK</a:t>
            </a:r>
            <a:endParaRPr lang="en-US" sz="5419" b="1" dirty="0">
              <a:solidFill>
                <a:srgbClr val="CE2B37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2803485"/>
            <a:ext cx="17259300" cy="459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  <a:spcBef>
                <a:spcPct val="0"/>
              </a:spcBef>
            </a:pPr>
            <a:r>
              <a:rPr lang="en-US" sz="4296" b="1" dirty="0">
                <a:solidFill>
                  <a:srgbClr val="235D2B"/>
                </a:solidFill>
                <a:latin typeface="Now Heavy"/>
                <a:ea typeface="Now Heavy"/>
                <a:cs typeface="Now Heavy"/>
                <a:sym typeface="Now Heavy"/>
              </a:rPr>
              <a:t>ROMA VE VENEDİK</a:t>
            </a:r>
            <a:r>
              <a:rPr lang="tr-TR" sz="4296" b="1">
                <a:solidFill>
                  <a:srgbClr val="235D2B"/>
                </a:solidFill>
                <a:latin typeface="Now Heavy"/>
                <a:ea typeface="Now Heavy"/>
                <a:cs typeface="Now Heavy"/>
                <a:sym typeface="Now Heavy"/>
              </a:rPr>
              <a:t>;</a:t>
            </a:r>
          </a:p>
          <a:p>
            <a:pPr algn="ctr">
              <a:lnSpc>
                <a:spcPts val="6015"/>
              </a:lnSpc>
              <a:spcBef>
                <a:spcPct val="0"/>
              </a:spcBef>
            </a:pPr>
            <a:r>
              <a:rPr lang="en-US" sz="4296" b="1">
                <a:solidFill>
                  <a:srgbClr val="235D2B"/>
                </a:solidFill>
                <a:latin typeface="Now Heavy"/>
                <a:ea typeface="Now Heavy"/>
                <a:cs typeface="Now Heavy"/>
                <a:sym typeface="Now Heavy"/>
              </a:rPr>
              <a:t> TARİH, KÜLTÜR VE MUTFAKLA DOLU BİRER HAZİNEDİR.</a:t>
            </a:r>
          </a:p>
          <a:p>
            <a:pPr algn="ctr">
              <a:lnSpc>
                <a:spcPts val="6015"/>
              </a:lnSpc>
              <a:spcBef>
                <a:spcPct val="0"/>
              </a:spcBef>
            </a:pPr>
            <a:r>
              <a:rPr lang="en-US" sz="4296" b="1" dirty="0">
                <a:solidFill>
                  <a:srgbClr val="235D2B"/>
                </a:solidFill>
                <a:latin typeface="Now Heavy"/>
                <a:ea typeface="Now Heavy"/>
                <a:cs typeface="Now Heavy"/>
                <a:sym typeface="Now Heavy"/>
              </a:rPr>
              <a:t> </a:t>
            </a:r>
            <a:r>
              <a:rPr lang="en-US" sz="4296" b="1" dirty="0">
                <a:solidFill>
                  <a:srgbClr val="CE2B37"/>
                </a:solidFill>
                <a:latin typeface="Now Heavy"/>
                <a:ea typeface="Now Heavy"/>
                <a:cs typeface="Now Heavy"/>
                <a:sym typeface="Now Heavy"/>
              </a:rPr>
              <a:t>ERASMUS PROJEMİZ KAPSAMINDA BU İKİ EŞSİZ ŞEHRİ KEŞFEDEREK, FARKLI KÜLTÜRLER ARASINDA KÖPRÜLER KURACAK VE UNUTULMAZ DENEYİMLER EDİNECEĞİZ.</a:t>
            </a:r>
            <a:r>
              <a:rPr lang="en-US" sz="4296" b="1" dirty="0">
                <a:solidFill>
                  <a:srgbClr val="235D2B"/>
                </a:solidFill>
                <a:latin typeface="Now Heavy"/>
                <a:ea typeface="Now Heavy"/>
                <a:cs typeface="Now Heavy"/>
                <a:sym typeface="Now Heavy"/>
              </a:rPr>
              <a:t> KATILIMINIZ VE İLGİNİZ İÇİN TEŞEKKÜR EDERİZ!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24793" y="8408048"/>
            <a:ext cx="7638414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>
                <a:solidFill>
                  <a:srgbClr val="100F0D"/>
                </a:solidFill>
                <a:latin typeface="Now Bold"/>
                <a:ea typeface="Now Bold"/>
                <a:cs typeface="Now Bold"/>
                <a:sym typeface="Now Bold"/>
              </a:rPr>
              <a:t>Aysut DEMET GÖRÜCÜ - Önder GÖKGÜL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77551" y="2111979"/>
            <a:ext cx="6081749" cy="7082095"/>
          </a:xfrm>
          <a:custGeom>
            <a:avLst/>
            <a:gdLst/>
            <a:ahLst/>
            <a:cxnLst/>
            <a:rect l="l" t="t" r="r" b="b"/>
            <a:pathLst>
              <a:path w="6081749" h="7082095">
                <a:moveTo>
                  <a:pt x="0" y="0"/>
                </a:moveTo>
                <a:lnTo>
                  <a:pt x="6081749" y="0"/>
                </a:lnTo>
                <a:lnTo>
                  <a:pt x="6081749" y="7082096"/>
                </a:lnTo>
                <a:lnTo>
                  <a:pt x="0" y="7082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452230" y="528002"/>
            <a:ext cx="1138354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09246"/>
                </a:solidFill>
                <a:latin typeface="Raleway Heavy"/>
                <a:ea typeface="Raleway Heavy"/>
                <a:cs typeface="Raleway Heavy"/>
                <a:sym typeface="Raleway Heavy"/>
              </a:rPr>
              <a:t>İTALYA HAKKINDA GENEL BİLGİLER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9195" y="2064354"/>
            <a:ext cx="9792535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İtalya, Güney Avrupa'da yer alır ve başkenti Roma'dır.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773140"/>
            <a:ext cx="9792040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Ülke; tarihi, sanatı, mimarisi ve mutfağıyla dünyaca ünlüdür.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481926"/>
            <a:ext cx="9792040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İtalya'nın kültürel mirası, UNESCO Dünya Mirası Listesi'nde yer alan birçok yapıyı içerir.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9195" y="6871624"/>
            <a:ext cx="9451407" cy="0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028700" y="7219286"/>
            <a:ext cx="9792040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İtalya, aynı zamanda mutfağıyla da dünya genelinde tanınmıştır.</a:t>
            </a:r>
          </a:p>
        </p:txBody>
      </p:sp>
      <p:sp>
        <p:nvSpPr>
          <p:cNvPr id="9" name="AutoShape 9"/>
          <p:cNvSpPr/>
          <p:nvPr/>
        </p:nvSpPr>
        <p:spPr>
          <a:xfrm>
            <a:off x="1029195" y="5167312"/>
            <a:ext cx="9451407" cy="0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0" name="AutoShape 10"/>
          <p:cNvSpPr/>
          <p:nvPr/>
        </p:nvSpPr>
        <p:spPr>
          <a:xfrm>
            <a:off x="1029195" y="3454052"/>
            <a:ext cx="9451407" cy="0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3320537"/>
            <a:ext cx="16230600" cy="23812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6089515"/>
            <a:ext cx="16230600" cy="3771795"/>
          </a:xfrm>
          <a:custGeom>
            <a:avLst/>
            <a:gdLst/>
            <a:ahLst/>
            <a:cxnLst/>
            <a:rect l="l" t="t" r="r" b="b"/>
            <a:pathLst>
              <a:path w="16230600" h="3771795">
                <a:moveTo>
                  <a:pt x="0" y="0"/>
                </a:moveTo>
                <a:lnTo>
                  <a:pt x="16230600" y="0"/>
                </a:lnTo>
                <a:lnTo>
                  <a:pt x="16230600" y="3771795"/>
                </a:lnTo>
                <a:lnTo>
                  <a:pt x="0" y="3771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08" b="-2180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815230" y="570548"/>
            <a:ext cx="1065754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9246"/>
                </a:solidFill>
                <a:latin typeface="Raleway Heavy"/>
                <a:ea typeface="Raleway Heavy"/>
                <a:cs typeface="Raleway Heavy"/>
                <a:sym typeface="Raleway Heavy"/>
              </a:rPr>
              <a:t>ROMA: TARİH VE KÜLTÜR BAŞKENTİ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27334"/>
            <a:ext cx="16230600" cy="151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 İtalya’nın hem başkenti hem de en kalabalık şehri olan Roma, Antik Roma İmparatorluğu'nun kalbidir ve dünya tarihinin en önemli şehirlerinden biridir.</a:t>
            </a:r>
          </a:p>
          <a:p>
            <a:pPr algn="l">
              <a:lnSpc>
                <a:spcPts val="4059"/>
              </a:lnSpc>
            </a:pPr>
            <a:endParaRPr lang="en-US" sz="2899" b="1">
              <a:solidFill>
                <a:srgbClr val="1D1D1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677437"/>
            <a:ext cx="16230600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Yaklaşık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2,7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milyon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nüfuslu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şehirde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Katoliklerin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ruhani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lideri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Papa’nın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yaşadığı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bağımsız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devlet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Vatikan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da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yer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almaktadır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 </a:t>
            </a:r>
          </a:p>
          <a:p>
            <a:pPr algn="l">
              <a:lnSpc>
                <a:spcPts val="4059"/>
              </a:lnSpc>
            </a:pP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Bu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sebeple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Roma'ya</a:t>
            </a:r>
            <a:r>
              <a:rPr lang="tr-TR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</a:t>
            </a:r>
            <a:r>
              <a:rPr lang="en-US" sz="2899" b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bazı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kaynaklar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tarafından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tr-TR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«İ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ki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tr-TR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evletin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tr-TR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aşkenti</a:t>
            </a:r>
            <a:r>
              <a:rPr lang="tr-TR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»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de </a:t>
            </a:r>
            <a:r>
              <a:rPr lang="en-US" sz="2899" b="1" dirty="0" err="1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denilmektedir</a:t>
            </a:r>
            <a:r>
              <a:rPr lang="en-US" sz="2899" b="1" dirty="0">
                <a:solidFill>
                  <a:srgbClr val="1D1D1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275" y="4953000"/>
            <a:ext cx="8114805" cy="23812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AutoShape 3"/>
          <p:cNvSpPr/>
          <p:nvPr/>
        </p:nvSpPr>
        <p:spPr>
          <a:xfrm flipV="1">
            <a:off x="1063307" y="7227253"/>
            <a:ext cx="8114805" cy="23812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331585" y="1651952"/>
            <a:ext cx="7927715" cy="8263891"/>
          </a:xfrm>
          <a:custGeom>
            <a:avLst/>
            <a:gdLst/>
            <a:ahLst/>
            <a:cxnLst/>
            <a:rect l="l" t="t" r="r" b="b"/>
            <a:pathLst>
              <a:path w="7927715" h="8263891">
                <a:moveTo>
                  <a:pt x="0" y="0"/>
                </a:moveTo>
                <a:lnTo>
                  <a:pt x="7927715" y="0"/>
                </a:lnTo>
                <a:lnTo>
                  <a:pt x="7927715" y="8263891"/>
                </a:lnTo>
                <a:lnTo>
                  <a:pt x="0" y="826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188" t="-36319" r="-4491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194885" y="570548"/>
            <a:ext cx="789823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9246"/>
                </a:solidFill>
                <a:latin typeface="Raleway Heavy"/>
                <a:ea typeface="Raleway Heavy"/>
                <a:cs typeface="Raleway Heavy"/>
                <a:sym typeface="Raleway Heavy"/>
              </a:rPr>
              <a:t>ROMA’NIN ÜNLÜ YAPILARI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205" y="2240597"/>
            <a:ext cx="8115795" cy="254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100F0D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  <a:r>
              <a:rPr lang="en-US" sz="2899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Dünya'nın Yeni Yedi Harikası'ndan biri seçilen Kolezyum ya da diğer adıyla Flavianus Amfitiyatrosu, İtalya'nın başkenti Roma'da bulunan bir amfitiyatrodur.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3307" y="1651952"/>
            <a:ext cx="2563699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sz="3199" b="1">
                <a:solidFill>
                  <a:srgbClr val="CE2B37"/>
                </a:solidFill>
                <a:latin typeface="Now Heavy"/>
                <a:ea typeface="Now Heavy"/>
                <a:cs typeface="Now Heavy"/>
                <a:sym typeface="Now Heavy"/>
              </a:rPr>
              <a:t>KOLEZYUM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205" y="5095875"/>
            <a:ext cx="8115300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Dünyanın en büyük amfitiyatrosu olan Kolezyum, Antik Roma döneminde gladyatör gösterileri ve diğer halka açık etkinlikler için kullanılırdı.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205" y="7370128"/>
            <a:ext cx="8273400" cy="254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Günümüzde depremden dolayı harap vaziyette olmasına ve taşlarının çalınmasına rağmen Kolezyum, Roma İmparatorluğu'nun uzun zamandan beri ikonik sembolü olarak görülür.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3316063"/>
            <a:ext cx="16230530" cy="0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4509183"/>
            <a:ext cx="16230530" cy="5618855"/>
          </a:xfrm>
          <a:custGeom>
            <a:avLst/>
            <a:gdLst/>
            <a:ahLst/>
            <a:cxnLst/>
            <a:rect l="l" t="t" r="r" b="b"/>
            <a:pathLst>
              <a:path w="16230530" h="5618855">
                <a:moveTo>
                  <a:pt x="0" y="0"/>
                </a:moveTo>
                <a:lnTo>
                  <a:pt x="16230530" y="0"/>
                </a:lnTo>
                <a:lnTo>
                  <a:pt x="16230530" y="5618855"/>
                </a:lnTo>
                <a:lnTo>
                  <a:pt x="0" y="5618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36" r="-1416" b="-4697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1028700" y="971550"/>
            <a:ext cx="5224188" cy="54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CE2B37"/>
                </a:solidFill>
                <a:latin typeface="Now Heavy"/>
                <a:ea typeface="Now Heavy"/>
                <a:cs typeface="Now Heavy"/>
                <a:sym typeface="Now Heavy"/>
              </a:rPr>
              <a:t>PANTHEON TAPINAĞI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622835"/>
            <a:ext cx="16230600" cy="153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İlk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olarak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Antik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Roma'nın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tüm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tanrıları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için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tapınak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olarak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inşa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edilmiş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bir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yapıdır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  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Panteon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kavramı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bugün</a:t>
            </a:r>
            <a:r>
              <a:rPr lang="tr-TR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içinde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meşhur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kimselerin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gömülü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olduğu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anıtlar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için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899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kullanılır</a:t>
            </a:r>
            <a:r>
              <a:rPr lang="en-US" sz="2899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99385"/>
            <a:ext cx="16230600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 Tüm Roma yapıları içinde en iyi korunmuş olanı ve muhtemelen de dünyada döneminin en iyi korunmuş binasıdır.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70" y="2391489"/>
            <a:ext cx="8115300" cy="357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Trevi Çeşmesi, Roma'nın en ünlü çeşmelerinden biridir ve İtalya'nın barok mimarisinin en güzel örneklerinden sayılır.</a:t>
            </a:r>
          </a:p>
          <a:p>
            <a:pPr algn="l">
              <a:lnSpc>
                <a:spcPts val="4059"/>
              </a:lnSpc>
            </a:pPr>
            <a:endParaRPr lang="en-US" sz="2899" b="1">
              <a:solidFill>
                <a:srgbClr val="100F0D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algn="l">
              <a:lnSpc>
                <a:spcPts val="4059"/>
              </a:lnSpc>
            </a:pPr>
            <a:endParaRPr lang="en-US" sz="2899" b="1">
              <a:solidFill>
                <a:srgbClr val="100F0D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algn="l">
              <a:lnSpc>
                <a:spcPts val="4059"/>
              </a:lnSpc>
            </a:pPr>
            <a:endParaRPr lang="en-US" sz="2899" b="1">
              <a:solidFill>
                <a:srgbClr val="100F0D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1028700" y="4742339"/>
            <a:ext cx="8115230" cy="23812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348380" y="1028700"/>
            <a:ext cx="7910920" cy="8229600"/>
          </a:xfrm>
          <a:custGeom>
            <a:avLst/>
            <a:gdLst/>
            <a:ahLst/>
            <a:cxnLst/>
            <a:rect l="l" t="t" r="r" b="b"/>
            <a:pathLst>
              <a:path w="7910920" h="8229600">
                <a:moveTo>
                  <a:pt x="0" y="0"/>
                </a:moveTo>
                <a:lnTo>
                  <a:pt x="7910920" y="0"/>
                </a:lnTo>
                <a:lnTo>
                  <a:pt x="79109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3" r="-144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028700" y="971550"/>
            <a:ext cx="5224188" cy="54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CE2B37"/>
                </a:solidFill>
                <a:latin typeface="Now Heavy"/>
                <a:ea typeface="Now Heavy"/>
                <a:cs typeface="Now Heavy"/>
                <a:sym typeface="Now Heavy"/>
              </a:rPr>
              <a:t>TREVİ ÇEŞMESİ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70" y="5056664"/>
            <a:ext cx="8115300" cy="153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Adı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"Tre Vie" (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üç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yol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)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anlamına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gelir</a:t>
            </a:r>
            <a:r>
              <a:rPr lang="tr-TR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;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çünkü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çeşme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üç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yolun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kesiştiği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bir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noktada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inşa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edilmiştir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1028770" y="6911816"/>
            <a:ext cx="8115230" cy="23812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028700" y="7226935"/>
            <a:ext cx="8115370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Çeşme, yalnızca mimarisiyle değil, aynı zamanda gelenekleriyle de ünlüdür. Ziyaretçiler, çeşmeye bozuk para atarak dilek tutarlar.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420" y="4155879"/>
            <a:ext cx="8115230" cy="0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AutoShape 3"/>
          <p:cNvSpPr/>
          <p:nvPr/>
        </p:nvSpPr>
        <p:spPr>
          <a:xfrm>
            <a:off x="1028770" y="5847298"/>
            <a:ext cx="8115230" cy="0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544430" y="2388671"/>
            <a:ext cx="7714870" cy="6869629"/>
          </a:xfrm>
          <a:custGeom>
            <a:avLst/>
            <a:gdLst/>
            <a:ahLst/>
            <a:cxnLst/>
            <a:rect l="l" t="t" r="r" b="b"/>
            <a:pathLst>
              <a:path w="7714870" h="6869629">
                <a:moveTo>
                  <a:pt x="0" y="0"/>
                </a:moveTo>
                <a:lnTo>
                  <a:pt x="7714870" y="0"/>
                </a:lnTo>
                <a:lnTo>
                  <a:pt x="7714870" y="6869629"/>
                </a:lnTo>
                <a:lnTo>
                  <a:pt x="0" y="6869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57" r="-2349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634907" y="933450"/>
            <a:ext cx="7018187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9246"/>
                </a:solidFill>
                <a:latin typeface="Raleway Heavy"/>
                <a:ea typeface="Raleway Heavy"/>
                <a:cs typeface="Raleway Heavy"/>
                <a:sym typeface="Raleway Heavy"/>
              </a:rPr>
              <a:t>VENEDİK: YÜZEN ŞEHİR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630" y="2341046"/>
            <a:ext cx="8115300" cy="153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Venedik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İtalya'nın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kuzeydoğusunda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yer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alan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eşsiz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bir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şehir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olup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100'den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fazla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ada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kanaldan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oluşur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420" y="4475517"/>
            <a:ext cx="8115370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Venedik</a:t>
            </a:r>
            <a:r>
              <a:rPr lang="tr-TR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;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gondolları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tarihi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köprüleri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San Marco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Meydanı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ile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ünlüdür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70" y="6099711"/>
            <a:ext cx="8115300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 Bu şehir bütünüyle, UNESCO Dünya Mirası Listesi’ndedir.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96391"/>
            <a:ext cx="8115300" cy="254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Venedik'te her yıl düzenlenen Venedik Karnavalı, 11 gün süren ve renkli maskelerle yapılan bir kutlama olup şehrin önemli etkinliklerindendir.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  <a:endParaRPr lang="en-US" sz="2900" b="1">
              <a:solidFill>
                <a:srgbClr val="100F0D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1028630" y="2909147"/>
            <a:ext cx="8115230" cy="23812"/>
          </a:xfrm>
          <a:prstGeom prst="line">
            <a:avLst/>
          </a:prstGeom>
          <a:ln w="47625" cap="flat">
            <a:solidFill>
              <a:srgbClr val="CE2B3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28700" y="5544912"/>
            <a:ext cx="8115300" cy="4459927"/>
          </a:xfrm>
          <a:custGeom>
            <a:avLst/>
            <a:gdLst/>
            <a:ahLst/>
            <a:cxnLst/>
            <a:rect l="l" t="t" r="r" b="b"/>
            <a:pathLst>
              <a:path w="8115300" h="4459927">
                <a:moveTo>
                  <a:pt x="0" y="0"/>
                </a:moveTo>
                <a:lnTo>
                  <a:pt x="8115300" y="0"/>
                </a:lnTo>
                <a:lnTo>
                  <a:pt x="8115300" y="4459927"/>
                </a:lnTo>
                <a:lnTo>
                  <a:pt x="0" y="4459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0" r="-3018" b="-272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9506280" y="1028700"/>
            <a:ext cx="7753020" cy="8976139"/>
          </a:xfrm>
          <a:custGeom>
            <a:avLst/>
            <a:gdLst/>
            <a:ahLst/>
            <a:cxnLst/>
            <a:rect l="l" t="t" r="r" b="b"/>
            <a:pathLst>
              <a:path w="7753020" h="8976139">
                <a:moveTo>
                  <a:pt x="0" y="0"/>
                </a:moveTo>
                <a:lnTo>
                  <a:pt x="7753020" y="0"/>
                </a:lnTo>
                <a:lnTo>
                  <a:pt x="7753020" y="8976139"/>
                </a:lnTo>
                <a:lnTo>
                  <a:pt x="0" y="8976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583" r="-43399" b="-314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028630" y="981075"/>
            <a:ext cx="8115300" cy="151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Venedik'teki San Marco Meydanı, 117 metrelik uzunluğu ile dünyanın en geniş meydanlarından biridir.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283221"/>
            <a:ext cx="8115300" cy="6975079"/>
          </a:xfrm>
          <a:custGeom>
            <a:avLst/>
            <a:gdLst/>
            <a:ahLst/>
            <a:cxnLst/>
            <a:rect l="l" t="t" r="r" b="b"/>
            <a:pathLst>
              <a:path w="8115300" h="6975079">
                <a:moveTo>
                  <a:pt x="0" y="0"/>
                </a:moveTo>
                <a:lnTo>
                  <a:pt x="8115300" y="0"/>
                </a:lnTo>
                <a:lnTo>
                  <a:pt x="8115300" y="6975079"/>
                </a:lnTo>
                <a:lnTo>
                  <a:pt x="0" y="6975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3" b="-144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7489022"/>
            <a:ext cx="7374151" cy="2797978"/>
          </a:xfrm>
          <a:custGeom>
            <a:avLst/>
            <a:gdLst/>
            <a:ahLst/>
            <a:cxnLst/>
            <a:rect l="l" t="t" r="r" b="b"/>
            <a:pathLst>
              <a:path w="7374151" h="2797978">
                <a:moveTo>
                  <a:pt x="0" y="0"/>
                </a:moveTo>
                <a:lnTo>
                  <a:pt x="7374151" y="0"/>
                </a:lnTo>
                <a:lnTo>
                  <a:pt x="7374151" y="2797978"/>
                </a:lnTo>
                <a:lnTo>
                  <a:pt x="0" y="2797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39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6176323" y="570548"/>
            <a:ext cx="5935355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009246"/>
                </a:solidFill>
                <a:latin typeface="Raleway Heavy"/>
                <a:ea typeface="Raleway Heavy"/>
                <a:cs typeface="Raleway Heavy"/>
                <a:sym typeface="Raleway Heavy"/>
              </a:rPr>
              <a:t>İTALYAN MUTFAĞI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49871"/>
            <a:ext cx="7374151" cy="502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1"/>
              </a:lnSpc>
            </a:pP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İtalyan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mutfağı</a:t>
            </a:r>
            <a:r>
              <a:rPr lang="tr-TR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;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kökeni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M.Ö. 4.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yüzyıla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kadar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uzanan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toplumsal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siyasi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değişimlerle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yüzyıllar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içerisinde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gelişmiş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dünyanın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her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köşesinde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tanınan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sevilen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; pizza,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makarna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risotto,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zeytinyağı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, parmesan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peyniri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tiramisu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gibi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lezzetleriyle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öne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çıkan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zengin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bir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 </a:t>
            </a:r>
            <a:r>
              <a:rPr lang="en-US" sz="2900" b="1" dirty="0" err="1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mutfaktır</a:t>
            </a:r>
            <a:r>
              <a:rPr lang="en-US" sz="2900" b="1" dirty="0">
                <a:solidFill>
                  <a:srgbClr val="100F0D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495</Words>
  <Application>Microsoft Office PowerPoint</Application>
  <PresentationFormat>Özel</PresentationFormat>
  <Paragraphs>39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20" baseType="lpstr">
      <vt:lpstr>Arial</vt:lpstr>
      <vt:lpstr>Calibri</vt:lpstr>
      <vt:lpstr>Raleway Heavy</vt:lpstr>
      <vt:lpstr>Now Heavy</vt:lpstr>
      <vt:lpstr>Montserrat 2</vt:lpstr>
      <vt:lpstr>IBM Plex Sans</vt:lpstr>
      <vt:lpstr>Montserrat 1</vt:lpstr>
      <vt:lpstr>Now Bold</vt:lpstr>
      <vt:lpstr>Montserrat 2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Pitch Deck Presentation Template</dc:title>
  <cp:lastModifiedBy>BESYO</cp:lastModifiedBy>
  <cp:revision>6</cp:revision>
  <dcterms:created xsi:type="dcterms:W3CDTF">2006-08-16T00:00:00Z</dcterms:created>
  <dcterms:modified xsi:type="dcterms:W3CDTF">2024-12-20T09:25:24Z</dcterms:modified>
  <dc:identifier>DAGZixDjei4</dc:identifier>
</cp:coreProperties>
</file>