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67" r:id="rId1"/>
  </p:sldMasterIdLst>
  <p:sldIdLst>
    <p:sldId id="256" r:id="rId2"/>
    <p:sldId id="267" r:id="rId3"/>
    <p:sldId id="259" r:id="rId4"/>
    <p:sldId id="266" r:id="rId5"/>
    <p:sldId id="268" r:id="rId6"/>
    <p:sldId id="262" r:id="rId7"/>
    <p:sldId id="263" r:id="rId8"/>
  </p:sldIdLst>
  <p:sldSz cx="18288000" cy="10287000"/>
  <p:notesSz cx="6858000" cy="9144000"/>
  <p:embeddedFontLst>
    <p:embeddedFont>
      <p:font typeface="IBM Plex Sans" panose="020B0503050203000203" pitchFamily="34" charset="0"/>
      <p:regular r:id="rId9"/>
      <p:bold r:id="rId10"/>
      <p:italic r:id="rId11"/>
      <p:boldItalic r:id="rId12"/>
    </p:embeddedFont>
    <p:embeddedFont>
      <p:font typeface="Montserrat 1" panose="020B0604020202020204" charset="-94"/>
      <p:regular r:id="rId13"/>
    </p:embeddedFont>
    <p:embeddedFont>
      <p:font typeface="Montserrat 2 Bold" panose="020B0604020202020204" charset="-94"/>
      <p:regular r:id="rId14"/>
    </p:embeddedFont>
    <p:embeddedFont>
      <p:font typeface="Now Bold" panose="020B0604020202020204" charset="-94"/>
      <p:regular r:id="rId15"/>
    </p:embeddedFont>
    <p:embeddedFont>
      <p:font typeface="Now Heavy" panose="020B0604020202020204" charset="-94"/>
      <p:regular r:id="rId16"/>
    </p:embeddedFont>
    <p:embeddedFont>
      <p:font typeface="Raleway Heavy" panose="020B0604020202020204" charset="0"/>
      <p:regular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65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63" y="9601200"/>
            <a:ext cx="18283238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3" y="9501474"/>
            <a:ext cx="18283238" cy="96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1138428"/>
            <a:ext cx="15087600" cy="534924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12000" spc="-75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0077" y="6683430"/>
            <a:ext cx="15087600" cy="17145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3600" cap="all" spc="300" baseline="0">
                <a:solidFill>
                  <a:schemeClr val="tx2"/>
                </a:solidFill>
                <a:latin typeface="+mj-lt"/>
              </a:defRPr>
            </a:lvl1pPr>
            <a:lvl2pPr marL="685800" indent="0" algn="ctr">
              <a:buNone/>
              <a:defRPr sz="3600"/>
            </a:lvl2pPr>
            <a:lvl3pPr marL="1371600" indent="0" algn="ctr">
              <a:buNone/>
              <a:defRPr sz="3600"/>
            </a:lvl3pPr>
            <a:lvl4pPr marL="2057400" indent="0" algn="ctr">
              <a:buNone/>
              <a:defRPr sz="3000"/>
            </a:lvl4pPr>
            <a:lvl5pPr marL="2743200" indent="0" algn="ctr">
              <a:buNone/>
              <a:defRPr sz="3000"/>
            </a:lvl5pPr>
            <a:lvl6pPr marL="3429000" indent="0" algn="ctr">
              <a:buNone/>
              <a:defRPr sz="3000"/>
            </a:lvl6pPr>
            <a:lvl7pPr marL="4114800" indent="0" algn="ctr">
              <a:buNone/>
              <a:defRPr sz="3000"/>
            </a:lvl7pPr>
            <a:lvl8pPr marL="4800600" indent="0" algn="ctr">
              <a:buNone/>
              <a:defRPr sz="3000"/>
            </a:lvl8pPr>
            <a:lvl9pPr marL="5486400" indent="0" algn="ctr">
              <a:buNone/>
              <a:defRPr sz="3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811487" y="6515100"/>
            <a:ext cx="1481328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2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58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63" y="9601200"/>
            <a:ext cx="18283238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3" y="9501474"/>
            <a:ext cx="18283238" cy="96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622168"/>
            <a:ext cx="3943350" cy="8636132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622167"/>
            <a:ext cx="11601450" cy="8636133"/>
          </a:xfrm>
        </p:spPr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32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97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63" y="9601200"/>
            <a:ext cx="18283238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3" y="9501474"/>
            <a:ext cx="18283238" cy="96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138428"/>
            <a:ext cx="15087600" cy="534924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12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6679692"/>
            <a:ext cx="15087600" cy="17145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3600" cap="all" spc="300" baseline="0">
                <a:solidFill>
                  <a:schemeClr val="tx2"/>
                </a:solidFill>
                <a:latin typeface="+mj-lt"/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811487" y="6515100"/>
            <a:ext cx="1481328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675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645920" y="429905"/>
            <a:ext cx="15087600" cy="2176136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919" y="2768601"/>
            <a:ext cx="7406640" cy="603504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26880" y="2768603"/>
            <a:ext cx="7406640" cy="603504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30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645920" y="429905"/>
            <a:ext cx="15087600" cy="2176136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2769078"/>
            <a:ext cx="7406640" cy="1104423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3000" b="0" cap="all" baseline="0">
                <a:solidFill>
                  <a:schemeClr val="tx2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0" y="3873501"/>
            <a:ext cx="7406640" cy="50673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326880" y="2769078"/>
            <a:ext cx="7406640" cy="1104423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3000" b="0" cap="all" baseline="0">
                <a:solidFill>
                  <a:schemeClr val="tx2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326880" y="3873501"/>
            <a:ext cx="7406640" cy="50673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8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65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63" y="9601200"/>
            <a:ext cx="18283238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3" y="9501474"/>
            <a:ext cx="18283238" cy="96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68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" y="0"/>
            <a:ext cx="6076187" cy="1028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060107" y="0"/>
            <a:ext cx="96012" cy="1028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91538"/>
            <a:ext cx="4800600" cy="3429000"/>
          </a:xfrm>
        </p:spPr>
        <p:txBody>
          <a:bodyPr anchor="b">
            <a:normAutofit/>
          </a:bodyPr>
          <a:lstStyle>
            <a:lvl1pPr>
              <a:defRPr sz="54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900" y="1097280"/>
            <a:ext cx="9738360" cy="78867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389120"/>
            <a:ext cx="4800600" cy="5068686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250">
                <a:solidFill>
                  <a:srgbClr val="FFFFFF"/>
                </a:solidFill>
              </a:defRPr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8268" y="9689678"/>
            <a:ext cx="3927765" cy="547688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00900" y="9689678"/>
            <a:ext cx="6972300" cy="547688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7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7429500"/>
            <a:ext cx="18283238" cy="2857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3" y="7372614"/>
            <a:ext cx="18283238" cy="96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7612380"/>
            <a:ext cx="15169896" cy="1234440"/>
          </a:xfrm>
        </p:spPr>
        <p:txBody>
          <a:bodyPr lIns="91440" tIns="0" rIns="91440" bIns="0" anchor="b">
            <a:noAutofit/>
          </a:bodyPr>
          <a:lstStyle>
            <a:lvl1pPr>
              <a:defRPr sz="54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" y="0"/>
            <a:ext cx="18287978" cy="7372614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0" y="8860535"/>
            <a:ext cx="15169896" cy="89154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900"/>
              </a:spcAft>
              <a:buNone/>
              <a:defRPr sz="2250">
                <a:solidFill>
                  <a:srgbClr val="FFFFFF"/>
                </a:solidFill>
              </a:defRPr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70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9601200"/>
            <a:ext cx="18288000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9501474"/>
            <a:ext cx="18288002" cy="98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429905"/>
            <a:ext cx="15087600" cy="2176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2768601"/>
            <a:ext cx="15087600" cy="603504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1" y="9689678"/>
            <a:ext cx="3708407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29278" y="9689678"/>
            <a:ext cx="7234206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850688" y="9689678"/>
            <a:ext cx="196803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75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790298" y="2606768"/>
            <a:ext cx="149504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785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xStyles>
    <p:titleStyle>
      <a:lvl1pPr algn="l" defTabSz="1371600" rtl="0" eaLnBrk="1" latinLnBrk="0" hangingPunct="1">
        <a:lnSpc>
          <a:spcPct val="85000"/>
        </a:lnSpc>
        <a:spcBef>
          <a:spcPct val="0"/>
        </a:spcBef>
        <a:buNone/>
        <a:defRPr sz="7200" kern="1200" spc="-75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1371600" rtl="0" eaLnBrk="1" latinLnBrk="0" hangingPunct="1">
        <a:lnSpc>
          <a:spcPct val="90000"/>
        </a:lnSpc>
        <a:spcBef>
          <a:spcPts val="1800"/>
        </a:spcBef>
        <a:spcAft>
          <a:spcPts val="3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3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6072" indent="-27432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Calibri" pitchFamily="34" charset="0"/>
        <a:buChar char="◦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0392" indent="-27432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Calibri" pitchFamily="34" charset="0"/>
        <a:buChar char="◦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24712" indent="-27432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Calibri" pitchFamily="34" charset="0"/>
        <a:buChar char="◦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99032" indent="-27432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Calibri" pitchFamily="34" charset="0"/>
        <a:buChar char="◦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50000" indent="-34290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Calibri" pitchFamily="34" charset="0"/>
        <a:buChar char="◦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50000" indent="-34290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Calibri" pitchFamily="34" charset="0"/>
        <a:buChar char="◦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0000" indent="-34290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Calibri" pitchFamily="34" charset="0"/>
        <a:buChar char="◦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50000" indent="-34290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Calibri" pitchFamily="34" charset="0"/>
        <a:buChar char="◦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9732" y="723901"/>
            <a:ext cx="2730268" cy="2767964"/>
            <a:chOff x="0" y="0"/>
            <a:chExt cx="3083923" cy="30839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83923" cy="3083923"/>
            </a:xfrm>
            <a:custGeom>
              <a:avLst/>
              <a:gdLst/>
              <a:ahLst/>
              <a:cxnLst/>
              <a:rect l="l" t="t" r="r" b="b"/>
              <a:pathLst>
                <a:path w="3083923" h="3083923">
                  <a:moveTo>
                    <a:pt x="0" y="0"/>
                  </a:moveTo>
                  <a:lnTo>
                    <a:pt x="3083923" y="0"/>
                  </a:lnTo>
                  <a:lnTo>
                    <a:pt x="3083923" y="3083923"/>
                  </a:lnTo>
                  <a:lnTo>
                    <a:pt x="0" y="3083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311542" y="2512529"/>
              <a:ext cx="470130" cy="3462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1"/>
                </a:lnSpc>
              </a:pPr>
              <a:r>
                <a:rPr lang="en-US" sz="872" spc="-10">
                  <a:solidFill>
                    <a:srgbClr val="231F2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KONYA</a:t>
              </a:r>
            </a:p>
            <a:p>
              <a:pPr algn="ctr">
                <a:lnSpc>
                  <a:spcPts val="957"/>
                </a:lnSpc>
              </a:pPr>
              <a:r>
                <a:rPr lang="en-US" sz="684" spc="54">
                  <a:solidFill>
                    <a:srgbClr val="231F2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2011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220776" y="388643"/>
              <a:ext cx="693597" cy="1736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80"/>
                </a:lnSpc>
              </a:pPr>
              <a:r>
                <a:rPr lang="en-US" sz="842" spc="2">
                  <a:solidFill>
                    <a:srgbClr val="231F2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SELÇUKLU</a:t>
              </a:r>
            </a:p>
          </p:txBody>
        </p:sp>
      </p:grpSp>
      <p:sp>
        <p:nvSpPr>
          <p:cNvPr id="6" name="Freeform 6"/>
          <p:cNvSpPr/>
          <p:nvPr/>
        </p:nvSpPr>
        <p:spPr>
          <a:xfrm>
            <a:off x="14529033" y="800100"/>
            <a:ext cx="2730268" cy="2691764"/>
          </a:xfrm>
          <a:custGeom>
            <a:avLst/>
            <a:gdLst/>
            <a:ahLst/>
            <a:cxnLst/>
            <a:rect l="l" t="t" r="r" b="b"/>
            <a:pathLst>
              <a:path w="2098995" h="2312942">
                <a:moveTo>
                  <a:pt x="0" y="0"/>
                </a:moveTo>
                <a:lnTo>
                  <a:pt x="2098995" y="0"/>
                </a:lnTo>
                <a:lnTo>
                  <a:pt x="2098995" y="2312942"/>
                </a:lnTo>
                <a:lnTo>
                  <a:pt x="0" y="23129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TextBox 7"/>
          <p:cNvSpPr txBox="1"/>
          <p:nvPr/>
        </p:nvSpPr>
        <p:spPr>
          <a:xfrm>
            <a:off x="2722489" y="3491865"/>
            <a:ext cx="12843022" cy="1583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39"/>
              </a:lnSpc>
            </a:pPr>
            <a:r>
              <a:rPr lang="tr-TR" sz="9599" b="1" dirty="0">
                <a:solidFill>
                  <a:srgbClr val="0070C0"/>
                </a:solidFill>
                <a:latin typeface="Raleway Heavy"/>
                <a:ea typeface="Raleway Heavy"/>
                <a:cs typeface="Raleway Heavy"/>
                <a:sym typeface="Raleway Heavy"/>
              </a:rPr>
              <a:t>ROMANYA</a:t>
            </a:r>
            <a:r>
              <a:rPr lang="en-US" sz="9599" b="1" dirty="0">
                <a:solidFill>
                  <a:srgbClr val="0070C0"/>
                </a:solidFill>
                <a:latin typeface="Raleway Heavy"/>
                <a:ea typeface="Raleway Heavy"/>
                <a:cs typeface="Raleway Heavy"/>
                <a:sym typeface="Raleway Heavy"/>
              </a:rPr>
              <a:t> SEYAHATİ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030522" y="5038725"/>
            <a:ext cx="14226956" cy="1914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86"/>
              </a:lnSpc>
            </a:pPr>
            <a:r>
              <a:rPr lang="tr-TR" sz="5419" b="1" dirty="0">
                <a:solidFill>
                  <a:srgbClr val="CE2B37"/>
                </a:solidFill>
                <a:latin typeface="Now Bold"/>
                <a:ea typeface="Now Bold"/>
                <a:cs typeface="Now Bold"/>
                <a:sym typeface="Now Bold"/>
              </a:rPr>
              <a:t>BALAN KASABASI İÇİN </a:t>
            </a:r>
            <a:r>
              <a:rPr lang="en-US" sz="5419" b="1" dirty="0">
                <a:solidFill>
                  <a:srgbClr val="CE2B37"/>
                </a:solidFill>
                <a:latin typeface="Now Bold"/>
                <a:ea typeface="Now Bold"/>
                <a:cs typeface="Now Bold"/>
                <a:sym typeface="Now Bold"/>
              </a:rPr>
              <a:t>OLASI TEHLİKELER VE ÖNLEMLER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572000" y="8990330"/>
            <a:ext cx="9144000" cy="488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sz="2899" b="1">
                <a:solidFill>
                  <a:srgbClr val="100F0D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Erasmus Projesi katılımcıları için hazırlanmıştır.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0EE9F8D1-4EA5-C06E-1858-65099AA7D0B0}"/>
              </a:ext>
            </a:extLst>
          </p:cNvPr>
          <p:cNvSpPr txBox="1"/>
          <p:nvPr/>
        </p:nvSpPr>
        <p:spPr>
          <a:xfrm>
            <a:off x="1884218" y="4784824"/>
            <a:ext cx="9144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sz="2400" b="1" dirty="0"/>
              <a:t>1 Aralık (Romanya Milli Günü)</a:t>
            </a:r>
            <a:r>
              <a:rPr lang="tr-TR" sz="2400" dirty="0"/>
              <a:t> hazırlıkları Kasım sonunda başlar → bazı sokaklarda süslemeler ve küçük festivaller olabilir.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/>
              <a:t>Hava erken kararır (gün batımı 16:30 civarı).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/>
              <a:t>Kar yağışı başlayabilir → planlarını buna göre yap (özellikle dağ rotalarında).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/>
              <a:t>Müzelerin ve kalelerin </a:t>
            </a:r>
            <a:r>
              <a:rPr lang="tr-TR" sz="2400" b="1" dirty="0"/>
              <a:t>kış çalışma saatlerini</a:t>
            </a:r>
            <a:r>
              <a:rPr lang="tr-TR" sz="2400" dirty="0"/>
              <a:t> önceden kontrol et (bazıları 16:00’da kapanır).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/>
              <a:t>Dağlık alanlarda akşam saatlerinde yürümeyin, yabani hayvanlar karşınıza çıkabilir. 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F2D4A12E-4AD1-DED2-E506-09A649E07160}"/>
              </a:ext>
            </a:extLst>
          </p:cNvPr>
          <p:cNvSpPr txBox="1"/>
          <p:nvPr/>
        </p:nvSpPr>
        <p:spPr>
          <a:xfrm>
            <a:off x="1905000" y="1181100"/>
            <a:ext cx="2571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>
                <a:solidFill>
                  <a:srgbClr val="FF0000"/>
                </a:solidFill>
              </a:rPr>
              <a:t>GENEL BİLGİLER 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247878FD-64F3-218D-3C3A-BF48B8BFD4D7}"/>
              </a:ext>
            </a:extLst>
          </p:cNvPr>
          <p:cNvSpPr txBox="1"/>
          <p:nvPr/>
        </p:nvSpPr>
        <p:spPr>
          <a:xfrm>
            <a:off x="1905000" y="2476500"/>
            <a:ext cx="9144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Romanya genel olarak </a:t>
            </a:r>
            <a:r>
              <a:rPr kumimoji="0" lang="tr-TR" altLang="tr-T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güvenli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bir ülkedir.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Ancak turistik bölgelerde </a:t>
            </a:r>
            <a:r>
              <a:rPr kumimoji="0" lang="tr-TR" altLang="tr-T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cepçilik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olabilir → çantana dikkat et.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Yerel halk kibar ama genelde </a:t>
            </a:r>
            <a:r>
              <a:rPr kumimoji="0" lang="tr-TR" altLang="tr-T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resmî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davranır; gülümsemek ve teşekkür etmek (</a:t>
            </a: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Mulțumesc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!) önemlidir.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Bălan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ve </a:t>
            </a: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Harghita’da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tr-TR" altLang="tr-T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Macarca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da konuşulur; “</a:t>
            </a: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Köszönöm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” (teşekkürler) demek hoş karşılanır.</a:t>
            </a:r>
          </a:p>
        </p:txBody>
      </p:sp>
    </p:spTree>
    <p:extLst>
      <p:ext uri="{BB962C8B-B14F-4D97-AF65-F5344CB8AC3E}">
        <p14:creationId xmlns:p14="http://schemas.microsoft.com/office/powerpoint/2010/main" val="1465821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6F2E27E4-4381-6011-C635-3D3A00DCEFB6}"/>
              </a:ext>
            </a:extLst>
          </p:cNvPr>
          <p:cNvSpPr txBox="1"/>
          <p:nvPr/>
        </p:nvSpPr>
        <p:spPr>
          <a:xfrm>
            <a:off x="2362200" y="2095500"/>
            <a:ext cx="91440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dirty="0"/>
              <a:t>     Şehirler arası ulaşımda </a:t>
            </a:r>
            <a:r>
              <a:rPr lang="tr-TR" sz="2800" b="1" dirty="0"/>
              <a:t>tren ve otobüs</a:t>
            </a:r>
            <a:r>
              <a:rPr lang="tr-TR" sz="2800" dirty="0"/>
              <a:t> sistemleri oldukça yaygındır ve uygun fiyatlıdır.</a:t>
            </a:r>
          </a:p>
          <a:p>
            <a:r>
              <a:rPr lang="tr-TR" sz="2800" b="1" dirty="0"/>
              <a:t>     Araç kiralayacaksan:</a:t>
            </a:r>
            <a:endParaRPr lang="tr-TR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800" dirty="0"/>
              <a:t>Uluslararası sürücü belgesi (ya da yeni tip ehliyet) geçerlidir.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800" dirty="0"/>
              <a:t>Trafik sağdan işler.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800" dirty="0"/>
              <a:t>Dağ yolları virajlı olabilir. (</a:t>
            </a:r>
            <a:r>
              <a:rPr lang="tr-TR" sz="2800" dirty="0" err="1"/>
              <a:t>Harghita</a:t>
            </a:r>
            <a:r>
              <a:rPr lang="tr-TR" sz="2800" dirty="0"/>
              <a:t> ve </a:t>
            </a:r>
            <a:r>
              <a:rPr lang="tr-TR" sz="2800" dirty="0" err="1"/>
              <a:t>Bălan</a:t>
            </a:r>
            <a:r>
              <a:rPr lang="tr-TR" sz="2800" dirty="0"/>
              <a:t>) </a:t>
            </a:r>
          </a:p>
          <a:p>
            <a:pPr lvl="1"/>
            <a:endParaRPr lang="tr-TR" sz="2800" b="1" dirty="0"/>
          </a:p>
          <a:p>
            <a:pPr lvl="1"/>
            <a:r>
              <a:rPr lang="tr-TR" sz="2800" b="1" dirty="0"/>
              <a:t>Toplu taşıma:</a:t>
            </a:r>
            <a:r>
              <a:rPr lang="tr-TR" sz="2800" dirty="0"/>
              <a:t> Büyük şehirlerde ucuz ve güvenli; küçük kasabalarda minibüs ve otobüs tercih edilir.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33926B31-A61B-5DC5-246E-8348689097E8}"/>
              </a:ext>
            </a:extLst>
          </p:cNvPr>
          <p:cNvSpPr txBox="1"/>
          <p:nvPr/>
        </p:nvSpPr>
        <p:spPr>
          <a:xfrm>
            <a:off x="2362200" y="952500"/>
            <a:ext cx="1337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>
                <a:solidFill>
                  <a:srgbClr val="FF0000"/>
                </a:solidFill>
              </a:rPr>
              <a:t>ULAŞIM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DDB2FA96-8F7A-5A7B-D840-D9003ABCC738}"/>
              </a:ext>
            </a:extLst>
          </p:cNvPr>
          <p:cNvSpPr txBox="1"/>
          <p:nvPr/>
        </p:nvSpPr>
        <p:spPr>
          <a:xfrm>
            <a:off x="2362200" y="2019300"/>
            <a:ext cx="91440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tr-TR" sz="2400" b="1" dirty="0">
                <a:solidFill>
                  <a:srgbClr val="FF0000"/>
                </a:solidFill>
              </a:rPr>
              <a:t>YEME İÇME SAĞLIK</a:t>
            </a:r>
            <a:endParaRPr lang="tr-TR" sz="2400" b="1" dirty="0"/>
          </a:p>
          <a:p>
            <a:pPr>
              <a:buNone/>
            </a:pPr>
            <a:endParaRPr lang="tr-TR" sz="24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/>
              <a:t>Musluk suyu genelde </a:t>
            </a:r>
            <a:r>
              <a:rPr lang="tr-TR" sz="2400" b="1" dirty="0"/>
              <a:t>içilebilir</a:t>
            </a:r>
            <a:r>
              <a:rPr lang="tr-TR" sz="2400" dirty="0"/>
              <a:t>, ama şişe suyu tercih edilmesi önerilir.</a:t>
            </a:r>
          </a:p>
          <a:p>
            <a:endParaRPr lang="tr-TR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/>
              <a:t>Yemekler Türk damak tadına yakın: etli, sebzeli ve doyurucu.</a:t>
            </a:r>
          </a:p>
          <a:p>
            <a:endParaRPr lang="tr-TR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/>
              <a:t>Restoranlarda </a:t>
            </a:r>
            <a:r>
              <a:rPr lang="tr-TR" sz="2400" b="1" dirty="0"/>
              <a:t>bahşiş (%5–10)</a:t>
            </a:r>
            <a:r>
              <a:rPr lang="tr-TR" sz="2400" dirty="0"/>
              <a:t> bırakmak adettendir.</a:t>
            </a:r>
          </a:p>
          <a:p>
            <a:endParaRPr lang="tr-TR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/>
              <a:t>Acil durumlar için </a:t>
            </a:r>
            <a:r>
              <a:rPr lang="tr-TR" sz="2400" b="1" dirty="0"/>
              <a:t>112</a:t>
            </a:r>
            <a:r>
              <a:rPr lang="tr-TR" sz="2400" dirty="0"/>
              <a:t> numarası aranabilir (Avrupa genel acil hattı).</a:t>
            </a:r>
          </a:p>
          <a:p>
            <a:pPr>
              <a:buFont typeface="Arial" panose="020B0604020202020204" pitchFamily="34" charset="0"/>
              <a:buChar char="•"/>
            </a:pPr>
            <a:endParaRPr lang="tr-TR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/>
              <a:t>Sağlık sigortanı yanında taşıman daha iyi olacaktır. </a:t>
            </a:r>
          </a:p>
          <a:p>
            <a:pPr>
              <a:buFont typeface="Arial" panose="020B0604020202020204" pitchFamily="34" charset="0"/>
              <a:buChar char="•"/>
            </a:pPr>
            <a:endParaRPr lang="tr-TR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/>
              <a:t>Eczaneler (</a:t>
            </a:r>
            <a:r>
              <a:rPr lang="tr-TR" sz="2400" dirty="0" err="1"/>
              <a:t>Farmacie</a:t>
            </a:r>
            <a:r>
              <a:rPr lang="tr-TR" sz="2400" dirty="0"/>
              <a:t>) yaygındır, ilaç almak kolaydır.</a:t>
            </a:r>
          </a:p>
        </p:txBody>
      </p:sp>
    </p:spTree>
    <p:extLst>
      <p:ext uri="{BB962C8B-B14F-4D97-AF65-F5344CB8AC3E}">
        <p14:creationId xmlns:p14="http://schemas.microsoft.com/office/powerpoint/2010/main" val="494614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B5D10DA4-9ADD-71B0-C6D3-9610581A0DC1}"/>
              </a:ext>
            </a:extLst>
          </p:cNvPr>
          <p:cNvSpPr txBox="1"/>
          <p:nvPr/>
        </p:nvSpPr>
        <p:spPr>
          <a:xfrm>
            <a:off x="2133600" y="2019300"/>
            <a:ext cx="91440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dirty="0"/>
              <a:t>15–22 Kasım</a:t>
            </a:r>
            <a:r>
              <a:rPr lang="tr-TR" sz="2400" dirty="0"/>
              <a:t> tarihleri arasında Romanya da, bu dönem </a:t>
            </a:r>
            <a:r>
              <a:rPr lang="tr-TR" sz="2400" b="1" dirty="0"/>
              <a:t>geç sonbahar / erken kış mevsimine</a:t>
            </a:r>
            <a:r>
              <a:rPr lang="tr-TR" sz="2400" dirty="0"/>
              <a:t> denk gelir. Yani havalar soğumuş, doğa kışa hazırlanmaya başlamıştır. Özellikle </a:t>
            </a:r>
            <a:r>
              <a:rPr lang="tr-TR" sz="2400" b="1" dirty="0" err="1"/>
              <a:t>Bălan</a:t>
            </a:r>
            <a:r>
              <a:rPr lang="tr-TR" sz="2400" dirty="0"/>
              <a:t> gibi dağlık bölgelerde hava koşulları hızla değişebilir.</a:t>
            </a:r>
          </a:p>
          <a:p>
            <a:endParaRPr lang="tr-TR" sz="2400" dirty="0"/>
          </a:p>
          <a:p>
            <a:pPr>
              <a:buNone/>
            </a:pPr>
            <a:r>
              <a:rPr lang="tr-TR" sz="2400" b="1" dirty="0"/>
              <a:t>Yanına mutlaka al:</a:t>
            </a:r>
            <a:endParaRPr lang="tr-TR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/>
              <a:t>Kalın mont (mümkünse su geçirmez)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/>
              <a:t>Bere, eldiven, atkı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/>
              <a:t>Kalın çoraplar ve bot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/>
              <a:t>Termal içlik veya polar katman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/>
              <a:t>Yağmurluk (yağmurla kar karışık olabilir)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/>
              <a:t>Küçük sırt çantası (günlük yürüyüşler için)</a:t>
            </a:r>
          </a:p>
          <a:p>
            <a:endParaRPr lang="tr-TR" sz="2400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DFB83106-488E-A560-86C3-4DEC9A9CB75E}"/>
              </a:ext>
            </a:extLst>
          </p:cNvPr>
          <p:cNvSpPr txBox="1"/>
          <p:nvPr/>
        </p:nvSpPr>
        <p:spPr>
          <a:xfrm>
            <a:off x="2133600" y="1257300"/>
            <a:ext cx="1090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>
                <a:solidFill>
                  <a:srgbClr val="FF0000"/>
                </a:solidFill>
              </a:rPr>
              <a:t>İKLİM </a:t>
            </a:r>
          </a:p>
        </p:txBody>
      </p:sp>
    </p:spTree>
    <p:extLst>
      <p:ext uri="{BB962C8B-B14F-4D97-AF65-F5344CB8AC3E}">
        <p14:creationId xmlns:p14="http://schemas.microsoft.com/office/powerpoint/2010/main" val="3550368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219200" y="952500"/>
            <a:ext cx="5935355" cy="739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2800" b="1" dirty="0">
                <a:solidFill>
                  <a:srgbClr val="009246"/>
                </a:solidFill>
                <a:ea typeface="Raleway Heavy"/>
                <a:cs typeface="Raleway Heavy"/>
                <a:sym typeface="Raleway Heavy"/>
              </a:rPr>
              <a:t>PRATİK ÖNERİLER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0D4DB277-881F-2179-FC4B-BDD6F0A82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510254"/>
            <a:ext cx="16611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r-TR" sz="2400" b="1" dirty="0"/>
              <a:t>Resmî para birimi:</a:t>
            </a:r>
            <a:r>
              <a:rPr lang="tr-TR" sz="2400" dirty="0"/>
              <a:t> </a:t>
            </a:r>
            <a:r>
              <a:rPr lang="tr-TR" sz="2400" i="1" dirty="0"/>
              <a:t>Rumen Leyi (RON)</a:t>
            </a:r>
            <a:endParaRPr lang="tr-TR" sz="2400" dirty="0"/>
          </a:p>
          <a:p>
            <a:r>
              <a:rPr lang="tr-TR" sz="2400" dirty="0"/>
              <a:t>1 RON ≈ 6,5–7 TL civarındadır (2025 itibarıyla).</a:t>
            </a:r>
          </a:p>
          <a:p>
            <a:r>
              <a:rPr lang="tr-TR" sz="2400" b="1" dirty="0"/>
              <a:t>Kredi kartı</a:t>
            </a:r>
            <a:r>
              <a:rPr lang="tr-TR" sz="2400" dirty="0"/>
              <a:t> hemen her yerde geçerli (Visa, </a:t>
            </a:r>
            <a:r>
              <a:rPr lang="tr-TR" sz="2400" dirty="0" err="1"/>
              <a:t>Mastercard</a:t>
            </a:r>
            <a:r>
              <a:rPr lang="tr-TR" sz="2400" dirty="0"/>
              <a:t>).</a:t>
            </a:r>
          </a:p>
          <a:p>
            <a:r>
              <a:rPr lang="tr-TR" sz="2400" dirty="0"/>
              <a:t>Küçük kasaba ve köylerde </a:t>
            </a:r>
            <a:r>
              <a:rPr lang="tr-TR" sz="2400" b="1" dirty="0"/>
              <a:t>nakit</a:t>
            </a:r>
            <a:r>
              <a:rPr lang="tr-TR" sz="2400" dirty="0"/>
              <a:t> bulundurmak faydalıdır.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ED394503-7F86-A045-D413-BCDC2BB19DF6}"/>
              </a:ext>
            </a:extLst>
          </p:cNvPr>
          <p:cNvSpPr txBox="1"/>
          <p:nvPr/>
        </p:nvSpPr>
        <p:spPr>
          <a:xfrm>
            <a:off x="1219200" y="4329650"/>
            <a:ext cx="9144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tr-TR" sz="2400" b="1" dirty="0"/>
              <a:t>Yanına Alman Gerekenler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b="1" dirty="0"/>
              <a:t>Pasaport + kimlik fotokopisi</a:t>
            </a:r>
            <a:endParaRPr lang="tr-TR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tr-TR" sz="2400" b="1" dirty="0"/>
              <a:t>Avrupa tipi priz dönüştürücü</a:t>
            </a:r>
            <a:r>
              <a:rPr lang="tr-TR" sz="2400" dirty="0"/>
              <a:t> (Tip F – Türkiye ile aynıdır ama kontrol etmen iyi olur)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b="1" dirty="0"/>
              <a:t>Yağmurluk ve rahat yürüyüş ayakkabısı</a:t>
            </a:r>
            <a:r>
              <a:rPr lang="tr-TR" sz="2400" dirty="0"/>
              <a:t> (dağlık ve değişken hava)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b="1" dirty="0"/>
              <a:t>Öğrenci kartı (ISIC)</a:t>
            </a:r>
            <a:r>
              <a:rPr lang="tr-TR" sz="2400" dirty="0"/>
              <a:t> – Müzelerde indirim sağlar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b="1" dirty="0"/>
              <a:t>Sağlık sigortası / seyahat sigortası</a:t>
            </a:r>
            <a:r>
              <a:rPr lang="tr-TR" sz="2400" dirty="0"/>
              <a:t> – Zorunlu değildir ama kesinlikle önerilir.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258274"/>
            <a:ext cx="16230600" cy="4273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53"/>
              </a:lnSpc>
            </a:pPr>
            <a:r>
              <a:rPr lang="tr-TR" sz="3966" b="1" dirty="0">
                <a:solidFill>
                  <a:srgbClr val="235D2B"/>
                </a:solidFill>
                <a:latin typeface="Now Heavy"/>
                <a:ea typeface="Now Heavy"/>
                <a:cs typeface="Now Heavy"/>
                <a:sym typeface="Now Heavy"/>
              </a:rPr>
              <a:t>ROMANYA’NIN TRANSİLVANYA ŞEHRİNİN BALAN KASABASINDA  YAŞANILMASI OLASI </a:t>
            </a:r>
            <a:r>
              <a:rPr lang="en-US" sz="3966" b="1" dirty="0">
                <a:solidFill>
                  <a:srgbClr val="235D2B"/>
                </a:solidFill>
                <a:latin typeface="Now Heavy"/>
                <a:ea typeface="Now Heavy"/>
                <a:cs typeface="Now Heavy"/>
                <a:sym typeface="Now Heavy"/>
              </a:rPr>
              <a:t>BAZI TEHLİKELER VE RİSKLER </a:t>
            </a:r>
            <a:endParaRPr lang="tr-TR" sz="3966" b="1" dirty="0">
              <a:solidFill>
                <a:srgbClr val="235D2B"/>
              </a:solidFill>
              <a:latin typeface="Now Heavy"/>
              <a:ea typeface="Now Heavy"/>
              <a:cs typeface="Now Heavy"/>
              <a:sym typeface="Now Heavy"/>
            </a:endParaRPr>
          </a:p>
          <a:p>
            <a:pPr algn="ctr">
              <a:lnSpc>
                <a:spcPts val="5553"/>
              </a:lnSpc>
              <a:spcBef>
                <a:spcPct val="0"/>
              </a:spcBef>
            </a:pPr>
            <a:r>
              <a:rPr lang="tr-TR" sz="3966" b="1" dirty="0">
                <a:solidFill>
                  <a:srgbClr val="235D2B"/>
                </a:solidFill>
                <a:latin typeface="Now Heavy"/>
                <a:ea typeface="Now Heavy"/>
                <a:cs typeface="Now Heavy"/>
                <a:sym typeface="Now Heavy"/>
              </a:rPr>
              <a:t>BULUNMAKTADIR. BU SUNUM İLE RİSKLERE KARŞI ALINABİLECEK ÖNLEMLERİ ANLATTIM. </a:t>
            </a:r>
            <a:r>
              <a:rPr lang="en-US" sz="3966" b="1" dirty="0">
                <a:solidFill>
                  <a:srgbClr val="235D2B"/>
                </a:solidFill>
                <a:latin typeface="Now Heavy"/>
                <a:ea typeface="Now Heavy"/>
                <a:cs typeface="Now Heavy"/>
                <a:sym typeface="Now Heavy"/>
              </a:rPr>
              <a:t>KATILIMINIZ VE İLGİNİZ İÇİN TEŞEKKÜR EDERİ</a:t>
            </a:r>
            <a:r>
              <a:rPr lang="tr-TR" sz="3966" b="1" dirty="0">
                <a:solidFill>
                  <a:srgbClr val="235D2B"/>
                </a:solidFill>
                <a:latin typeface="Now Heavy"/>
                <a:ea typeface="Now Heavy"/>
                <a:cs typeface="Now Heavy"/>
                <a:sym typeface="Now Heavy"/>
              </a:rPr>
              <a:t>M. </a:t>
            </a:r>
            <a:r>
              <a:rPr lang="tr-TR" sz="3966" b="1" dirty="0">
                <a:solidFill>
                  <a:srgbClr val="235D2B"/>
                </a:solidFill>
                <a:latin typeface="Now Heavy"/>
                <a:ea typeface="Now Heavy"/>
                <a:cs typeface="Now Heavy"/>
                <a:sym typeface="Wingdings" panose="05000000000000000000" pitchFamily="2" charset="2"/>
              </a:rPr>
              <a:t></a:t>
            </a:r>
            <a:endParaRPr lang="en-US" sz="3966" b="1" dirty="0">
              <a:solidFill>
                <a:srgbClr val="235D2B"/>
              </a:solidFill>
              <a:latin typeface="Now Heavy"/>
              <a:ea typeface="Now Heavy"/>
              <a:cs typeface="Now Heavy"/>
              <a:sym typeface="Now Heavy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324793" y="8760460"/>
            <a:ext cx="7638414" cy="505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60"/>
              </a:lnSpc>
              <a:spcBef>
                <a:spcPct val="0"/>
              </a:spcBef>
            </a:pPr>
            <a:r>
              <a:rPr lang="tr-TR" sz="2900" b="1" dirty="0">
                <a:solidFill>
                  <a:srgbClr val="100F0D"/>
                </a:solidFill>
                <a:latin typeface="Now Bold"/>
                <a:ea typeface="Now Bold"/>
                <a:cs typeface="Now Bold"/>
                <a:sym typeface="Now Bold"/>
              </a:rPr>
              <a:t>Saniye İNCE POLAT</a:t>
            </a:r>
            <a:endParaRPr lang="en-US" sz="2900" b="1" dirty="0">
              <a:solidFill>
                <a:srgbClr val="100F0D"/>
              </a:solidFill>
              <a:latin typeface="Now Bold"/>
              <a:ea typeface="Now Bold"/>
              <a:cs typeface="Now Bold"/>
              <a:sym typeface="Now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eçmişe bakış">
  <a:themeElements>
    <a:clrScheme name="Sarı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91</TotalTime>
  <Words>473</Words>
  <Application>Microsoft Office PowerPoint</Application>
  <PresentationFormat>Özel</PresentationFormat>
  <Paragraphs>61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7" baseType="lpstr">
      <vt:lpstr>Montserrat 1</vt:lpstr>
      <vt:lpstr>Raleway Heavy</vt:lpstr>
      <vt:lpstr>Now Bold</vt:lpstr>
      <vt:lpstr>Calibri</vt:lpstr>
      <vt:lpstr>Arial</vt:lpstr>
      <vt:lpstr>IBM Plex Sans</vt:lpstr>
      <vt:lpstr>Montserrat 2 Bold</vt:lpstr>
      <vt:lpstr>Now Heavy</vt:lpstr>
      <vt:lpstr>Calibri Light</vt:lpstr>
      <vt:lpstr>Geçmişe bakış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Pitch Deck Presentation Template</dc:title>
  <dc:creator>HP</dc:creator>
  <cp:lastModifiedBy>Gizem Ince</cp:lastModifiedBy>
  <cp:revision>11</cp:revision>
  <dcterms:created xsi:type="dcterms:W3CDTF">2006-08-16T00:00:00Z</dcterms:created>
  <dcterms:modified xsi:type="dcterms:W3CDTF">2025-11-01T22:36:38Z</dcterms:modified>
  <dc:identifier>DAGZixDjei4</dc:identifier>
</cp:coreProperties>
</file>