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6" r:id="rId1"/>
  </p:sldMasterIdLst>
  <p:sldIdLst>
    <p:sldId id="256" r:id="rId2"/>
    <p:sldId id="257" r:id="rId3"/>
    <p:sldId id="258" r:id="rId4"/>
    <p:sldId id="259" r:id="rId5"/>
    <p:sldId id="266" r:id="rId6"/>
    <p:sldId id="267" r:id="rId7"/>
    <p:sldId id="269" r:id="rId8"/>
    <p:sldId id="271" r:id="rId9"/>
    <p:sldId id="274" r:id="rId10"/>
    <p:sldId id="272" r:id="rId11"/>
    <p:sldId id="264" r:id="rId12"/>
    <p:sldId id="265" r:id="rId13"/>
  </p:sldIdLst>
  <p:sldSz cx="18288000" cy="10287000"/>
  <p:notesSz cx="6858000" cy="9144000"/>
  <p:embeddedFontLst>
    <p:embeddedFont>
      <p:font typeface="IBM Plex Sans" panose="020B0503050203000203" pitchFamily="34" charset="0"/>
      <p:regular r:id="rId14"/>
      <p:bold r:id="rId15"/>
      <p:italic r:id="rId16"/>
      <p:boldItalic r:id="rId17"/>
    </p:embeddedFont>
    <p:embeddedFont>
      <p:font typeface="Montserrat 1" panose="020B0604020202020204" charset="-94"/>
      <p:regular r:id="rId18"/>
    </p:embeddedFont>
    <p:embeddedFont>
      <p:font typeface="Montserrat 2 Bold" panose="020B0604020202020204" charset="-94"/>
      <p:regular r:id="rId19"/>
    </p:embeddedFont>
    <p:embeddedFont>
      <p:font typeface="Now Bold" panose="020B0604020202020204" charset="-94"/>
      <p:regular r:id="rId20"/>
    </p:embeddedFont>
    <p:embeddedFont>
      <p:font typeface="Now Heavy" panose="020B0604020202020204" charset="-94"/>
      <p:regular r:id="rId21"/>
    </p:embeddedFont>
    <p:embeddedFont>
      <p:font typeface="Raleway Heavy" panose="020B0604020202020204" charset="0"/>
      <p:regular r:id="rId22"/>
    </p:embeddedFont>
    <p:embeddedFont>
      <p:font typeface="Roboto" panose="02000000000000000000" pitchFamily="2"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1138428"/>
            <a:ext cx="15087600" cy="5349240"/>
          </a:xfrm>
        </p:spPr>
        <p:txBody>
          <a:bodyPr anchor="b">
            <a:normAutofit/>
          </a:bodyPr>
          <a:lstStyle>
            <a:lvl1pPr algn="l">
              <a:lnSpc>
                <a:spcPct val="85000"/>
              </a:lnSpc>
              <a:defRPr sz="12000" spc="-75"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650077" y="6683430"/>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8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46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7350" y="622168"/>
            <a:ext cx="3943350" cy="863613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622167"/>
            <a:ext cx="11601450" cy="8636133"/>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480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4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1138428"/>
            <a:ext cx="15087600" cy="5349240"/>
          </a:xfrm>
        </p:spPr>
        <p:txBody>
          <a:bodyPr anchor="b" anchorCtr="0">
            <a:normAutofit/>
          </a:bodyPr>
          <a:lstStyle>
            <a:lvl1pPr>
              <a:lnSpc>
                <a:spcPct val="85000"/>
              </a:lnSpc>
              <a:defRPr sz="12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45920" y="6679692"/>
            <a:ext cx="15087600" cy="1714500"/>
          </a:xfrm>
        </p:spPr>
        <p:txBody>
          <a:bodyPr lIns="91440" rIns="91440" anchor="t" anchorCtr="0">
            <a:normAutofit/>
          </a:bodyPr>
          <a:lstStyle>
            <a:lvl1pPr marL="0" indent="0">
              <a:buNone/>
              <a:defRPr sz="3600" cap="all" spc="300" baseline="0">
                <a:solidFill>
                  <a:schemeClr val="tx2"/>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5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645919" y="2768601"/>
            <a:ext cx="7406640" cy="60350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326880" y="2768603"/>
            <a:ext cx="7406640" cy="60350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62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1645920" y="3873501"/>
            <a:ext cx="7406640" cy="5067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9326880" y="3873501"/>
            <a:ext cx="7406640" cy="5067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33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4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11/1/2025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475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25" y="0"/>
            <a:ext cx="6076187"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891538"/>
            <a:ext cx="4800600" cy="3429000"/>
          </a:xfrm>
        </p:spPr>
        <p:txBody>
          <a:bodyPr anchor="b">
            <a:normAutofit/>
          </a:bodyPr>
          <a:lstStyle>
            <a:lvl1pPr>
              <a:defRPr sz="54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200900" y="1097280"/>
            <a:ext cx="9738360" cy="78867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4389120"/>
            <a:ext cx="4800600" cy="5068686"/>
          </a:xfrm>
        </p:spPr>
        <p:txBody>
          <a:bodyPr lIns="91440" rIns="91440">
            <a:normAutofit/>
          </a:bodyPr>
          <a:lstStyle>
            <a:lvl1pPr marL="0" indent="0">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a:xfrm>
            <a:off x="698268" y="9689678"/>
            <a:ext cx="3927765" cy="547688"/>
          </a:xfrm>
        </p:spPr>
        <p:txBody>
          <a:bodyPr/>
          <a:lstStyle>
            <a:lvl1pPr algn="l">
              <a:defRPr/>
            </a:lvl1p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a:xfrm>
            <a:off x="7200900" y="9689678"/>
            <a:ext cx="6972300" cy="54768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925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7429500"/>
            <a:ext cx="1828323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737261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7612380"/>
            <a:ext cx="15169896" cy="1234440"/>
          </a:xfrm>
        </p:spPr>
        <p:txBody>
          <a:bodyPr lIns="91440" tIns="0" rIns="91440" bIns="0" anchor="b">
            <a:noAutofit/>
          </a:bodyPr>
          <a:lstStyle>
            <a:lvl1pPr>
              <a:defRPr sz="54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3" y="0"/>
            <a:ext cx="18287978" cy="7372614"/>
          </a:xfrm>
          <a:blipFill>
            <a:blip r:embed="rId2"/>
            <a:stretch>
              <a:fillRect/>
            </a:stretch>
          </a:blipFill>
        </p:spPr>
        <p:txBody>
          <a:bodyPr lIns="457200" tIns="457200" anchor="t"/>
          <a:lstStyle>
            <a:lvl1pPr marL="0" indent="0">
              <a:buNone/>
              <a:defRPr sz="4800">
                <a:solidFill>
                  <a:schemeClr val="bg1"/>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1645920" y="8860535"/>
            <a:ext cx="15169896" cy="891540"/>
          </a:xfrm>
        </p:spPr>
        <p:txBody>
          <a:bodyPr lIns="91440" tIns="0" rIns="91440" bIns="0">
            <a:normAutofit/>
          </a:bodyPr>
          <a:lstStyle>
            <a:lvl1pPr marL="0" indent="0">
              <a:spcBef>
                <a:spcPts val="0"/>
              </a:spcBef>
              <a:spcAft>
                <a:spcPts val="900"/>
              </a:spcAft>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98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501474"/>
            <a:ext cx="18288002" cy="98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645921" y="9689678"/>
            <a:ext cx="3708407" cy="547688"/>
          </a:xfrm>
          <a:prstGeom prst="rect">
            <a:avLst/>
          </a:prstGeom>
        </p:spPr>
        <p:txBody>
          <a:bodyPr vert="horz" lIns="91440" tIns="45720" rIns="91440" bIns="45720" rtlCol="0" anchor="ctr"/>
          <a:lstStyle>
            <a:lvl1pPr algn="l">
              <a:defRPr sz="1350">
                <a:solidFill>
                  <a:srgbClr val="FFFFFF"/>
                </a:solidFill>
              </a:defRPr>
            </a:lvl1pPr>
          </a:lstStyle>
          <a:p>
            <a:fld id="{1D8BD707-D9CF-40AE-B4C6-C98DA3205C09}" type="datetimeFigureOut">
              <a:rPr lang="en-US" smtClean="0"/>
              <a:pPr/>
              <a:t>11/1/2025</a:t>
            </a:fld>
            <a:endParaRPr lang="en-US"/>
          </a:p>
        </p:txBody>
      </p:sp>
      <p:sp>
        <p:nvSpPr>
          <p:cNvPr id="5" name="Footer Placeholder 4"/>
          <p:cNvSpPr>
            <a:spLocks noGrp="1"/>
          </p:cNvSpPr>
          <p:nvPr>
            <p:ph type="ftr" sz="quarter" idx="3"/>
          </p:nvPr>
        </p:nvSpPr>
        <p:spPr>
          <a:xfrm>
            <a:off x="5529278" y="9689678"/>
            <a:ext cx="7234206" cy="547688"/>
          </a:xfrm>
          <a:prstGeom prst="rect">
            <a:avLst/>
          </a:prstGeom>
        </p:spPr>
        <p:txBody>
          <a:bodyPr vert="horz" lIns="91440" tIns="45720" rIns="91440" bIns="45720" rtlCol="0" anchor="ctr"/>
          <a:lstStyle>
            <a:lvl1pPr algn="ctr">
              <a:defRPr sz="13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4850688" y="9689678"/>
            <a:ext cx="1968038" cy="547688"/>
          </a:xfrm>
          <a:prstGeom prst="rect">
            <a:avLst/>
          </a:prstGeom>
        </p:spPr>
        <p:txBody>
          <a:bodyPr vert="horz" lIns="91440" tIns="45720" rIns="91440" bIns="45720" rtlCol="0" anchor="ctr"/>
          <a:lstStyle>
            <a:lvl1pPr algn="r">
              <a:defRPr sz="1575">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790298" y="2606768"/>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09397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1371600" rtl="0" eaLnBrk="1" latinLnBrk="0" hangingPunct="1">
        <a:lnSpc>
          <a:spcPct val="85000"/>
        </a:lnSpc>
        <a:spcBef>
          <a:spcPct val="0"/>
        </a:spcBef>
        <a:buNone/>
        <a:defRPr sz="720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translate.goog/wiki/Transylvania?_x_tr_sl=en&amp;_x_tr_tl=tr&amp;_x_tr_hl=tr&amp;_x_tr_pto=tc"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7854" y="1154678"/>
            <a:ext cx="3176545" cy="3379222"/>
            <a:chOff x="0" y="0"/>
            <a:chExt cx="3083923" cy="3083923"/>
          </a:xfrm>
        </p:grpSpPr>
        <p:sp>
          <p:nvSpPr>
            <p:cNvPr id="3" name="Freeform 3"/>
            <p:cNvSpPr/>
            <p:nvPr/>
          </p:nvSpPr>
          <p:spPr>
            <a:xfrm>
              <a:off x="0" y="0"/>
              <a:ext cx="3083923" cy="3083923"/>
            </a:xfrm>
            <a:custGeom>
              <a:avLst/>
              <a:gdLst/>
              <a:ahLst/>
              <a:cxnLst/>
              <a:rect l="l" t="t" r="r" b="b"/>
              <a:pathLst>
                <a:path w="3083923" h="3083923">
                  <a:moveTo>
                    <a:pt x="0" y="0"/>
                  </a:moveTo>
                  <a:lnTo>
                    <a:pt x="3083923" y="0"/>
                  </a:lnTo>
                  <a:lnTo>
                    <a:pt x="3083923" y="3083923"/>
                  </a:lnTo>
                  <a:lnTo>
                    <a:pt x="0" y="3083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1311542" y="2512529"/>
              <a:ext cx="470130" cy="346255"/>
            </a:xfrm>
            <a:prstGeom prst="rect">
              <a:avLst/>
            </a:prstGeom>
          </p:spPr>
          <p:txBody>
            <a:bodyPr lIns="0" tIns="0" rIns="0" bIns="0" rtlCol="0" anchor="t">
              <a:spAutoFit/>
            </a:bodyPr>
            <a:lstStyle/>
            <a:p>
              <a:pPr algn="ctr">
                <a:lnSpc>
                  <a:spcPts val="1221"/>
                </a:lnSpc>
              </a:pPr>
              <a:r>
                <a:rPr lang="en-US" sz="872" spc="-10">
                  <a:solidFill>
                    <a:srgbClr val="231F20"/>
                  </a:solidFill>
                  <a:latin typeface="IBM Plex Sans"/>
                  <a:ea typeface="IBM Plex Sans"/>
                  <a:cs typeface="IBM Plex Sans"/>
                  <a:sym typeface="IBM Plex Sans"/>
                </a:rPr>
                <a:t>KONYA</a:t>
              </a:r>
            </a:p>
            <a:p>
              <a:pPr algn="ctr">
                <a:lnSpc>
                  <a:spcPts val="957"/>
                </a:lnSpc>
              </a:pPr>
              <a:r>
                <a:rPr lang="en-US" sz="684" spc="54">
                  <a:solidFill>
                    <a:srgbClr val="231F20"/>
                  </a:solidFill>
                  <a:latin typeface="Montserrat 1"/>
                  <a:ea typeface="Montserrat 1"/>
                  <a:cs typeface="Montserrat 1"/>
                  <a:sym typeface="Montserrat 1"/>
                </a:rPr>
                <a:t>2011</a:t>
              </a:r>
            </a:p>
          </p:txBody>
        </p:sp>
        <p:sp>
          <p:nvSpPr>
            <p:cNvPr id="5" name="TextBox 5"/>
            <p:cNvSpPr txBox="1"/>
            <p:nvPr/>
          </p:nvSpPr>
          <p:spPr>
            <a:xfrm>
              <a:off x="1220776" y="388643"/>
              <a:ext cx="693597" cy="173683"/>
            </a:xfrm>
            <a:prstGeom prst="rect">
              <a:avLst/>
            </a:prstGeom>
          </p:spPr>
          <p:txBody>
            <a:bodyPr lIns="0" tIns="0" rIns="0" bIns="0" rtlCol="0" anchor="t">
              <a:spAutoFit/>
            </a:bodyPr>
            <a:lstStyle/>
            <a:p>
              <a:pPr algn="l">
                <a:lnSpc>
                  <a:spcPts val="1180"/>
                </a:lnSpc>
              </a:pPr>
              <a:r>
                <a:rPr lang="en-US" sz="842" spc="2">
                  <a:solidFill>
                    <a:srgbClr val="231F20"/>
                  </a:solidFill>
                  <a:latin typeface="IBM Plex Sans"/>
                  <a:ea typeface="IBM Plex Sans"/>
                  <a:cs typeface="IBM Plex Sans"/>
                  <a:sym typeface="IBM Plex Sans"/>
                </a:rPr>
                <a:t>SELÇUKLU</a:t>
              </a:r>
            </a:p>
          </p:txBody>
        </p:sp>
      </p:grpSp>
      <p:sp>
        <p:nvSpPr>
          <p:cNvPr id="6" name="Freeform 6"/>
          <p:cNvSpPr/>
          <p:nvPr/>
        </p:nvSpPr>
        <p:spPr>
          <a:xfrm>
            <a:off x="13182600" y="1580535"/>
            <a:ext cx="3176545" cy="3002954"/>
          </a:xfrm>
          <a:custGeom>
            <a:avLst/>
            <a:gdLst/>
            <a:ahLst/>
            <a:cxnLst/>
            <a:rect l="l" t="t" r="r" b="b"/>
            <a:pathLst>
              <a:path w="2098995" h="2312942">
                <a:moveTo>
                  <a:pt x="0" y="0"/>
                </a:moveTo>
                <a:lnTo>
                  <a:pt x="2098995" y="0"/>
                </a:lnTo>
                <a:lnTo>
                  <a:pt x="2098995" y="2312942"/>
                </a:lnTo>
                <a:lnTo>
                  <a:pt x="0" y="2312942"/>
                </a:lnTo>
                <a:lnTo>
                  <a:pt x="0" y="0"/>
                </a:lnTo>
                <a:close/>
              </a:path>
            </a:pathLst>
          </a:custGeom>
          <a:blipFill>
            <a:blip r:embed="rId4"/>
            <a:stretch>
              <a:fillRect/>
            </a:stretch>
          </a:blipFill>
        </p:spPr>
        <p:txBody>
          <a:bodyPr/>
          <a:lstStyle/>
          <a:p>
            <a:endParaRPr lang="tr-TR"/>
          </a:p>
        </p:txBody>
      </p:sp>
      <p:sp>
        <p:nvSpPr>
          <p:cNvPr id="7" name="TextBox 7"/>
          <p:cNvSpPr txBox="1"/>
          <p:nvPr/>
        </p:nvSpPr>
        <p:spPr>
          <a:xfrm>
            <a:off x="2722489" y="3491865"/>
            <a:ext cx="12843022" cy="1583254"/>
          </a:xfrm>
          <a:prstGeom prst="rect">
            <a:avLst/>
          </a:prstGeom>
        </p:spPr>
        <p:txBody>
          <a:bodyPr lIns="0" tIns="0" rIns="0" bIns="0" rtlCol="0" anchor="t">
            <a:spAutoFit/>
          </a:bodyPr>
          <a:lstStyle/>
          <a:p>
            <a:pPr algn="ctr">
              <a:lnSpc>
                <a:spcPts val="13439"/>
              </a:lnSpc>
            </a:pPr>
            <a:r>
              <a:rPr lang="tr-TR" sz="9599" b="1" dirty="0">
                <a:solidFill>
                  <a:srgbClr val="FF0000"/>
                </a:solidFill>
                <a:latin typeface="Raleway Heavy"/>
                <a:ea typeface="Raleway Heavy"/>
                <a:cs typeface="Raleway Heavy"/>
                <a:sym typeface="Raleway Heavy"/>
              </a:rPr>
              <a:t>ROMANYA</a:t>
            </a:r>
            <a:endParaRPr lang="en-US" sz="9599" b="1" dirty="0">
              <a:solidFill>
                <a:srgbClr val="FF0000"/>
              </a:solidFill>
              <a:latin typeface="Raleway Heavy"/>
              <a:ea typeface="Raleway Heavy"/>
              <a:cs typeface="Raleway Heavy"/>
              <a:sym typeface="Raleway Heavy"/>
            </a:endParaRPr>
          </a:p>
        </p:txBody>
      </p:sp>
      <p:sp>
        <p:nvSpPr>
          <p:cNvPr id="8" name="TextBox 8"/>
          <p:cNvSpPr txBox="1"/>
          <p:nvPr/>
        </p:nvSpPr>
        <p:spPr>
          <a:xfrm>
            <a:off x="2030522" y="5038725"/>
            <a:ext cx="14226956" cy="1914050"/>
          </a:xfrm>
          <a:prstGeom prst="rect">
            <a:avLst/>
          </a:prstGeom>
        </p:spPr>
        <p:txBody>
          <a:bodyPr lIns="0" tIns="0" rIns="0" bIns="0" rtlCol="0" anchor="t">
            <a:spAutoFit/>
          </a:bodyPr>
          <a:lstStyle/>
          <a:p>
            <a:pPr algn="ctr">
              <a:lnSpc>
                <a:spcPts val="7586"/>
              </a:lnSpc>
            </a:pPr>
            <a:endParaRPr lang="tr-TR" sz="5419" b="1" dirty="0">
              <a:solidFill>
                <a:srgbClr val="0070C0"/>
              </a:solidFill>
              <a:latin typeface="Now Bold"/>
              <a:ea typeface="Now Bold"/>
              <a:cs typeface="Now Bold"/>
              <a:sym typeface="Now Bold"/>
            </a:endParaRPr>
          </a:p>
          <a:p>
            <a:pPr algn="ctr">
              <a:lnSpc>
                <a:spcPts val="7586"/>
              </a:lnSpc>
            </a:pPr>
            <a:r>
              <a:rPr lang="tr-TR" sz="5419" b="1" dirty="0">
                <a:solidFill>
                  <a:srgbClr val="0070C0"/>
                </a:solidFill>
                <a:latin typeface="Now Bold"/>
                <a:ea typeface="Now Bold"/>
                <a:cs typeface="Now Bold"/>
                <a:sym typeface="Now Bold"/>
              </a:rPr>
              <a:t>BALAN KASABASI TANITIMI</a:t>
            </a:r>
            <a:endParaRPr lang="en-US" sz="5419" b="1" dirty="0">
              <a:solidFill>
                <a:srgbClr val="0070C0"/>
              </a:solidFill>
              <a:latin typeface="Now Bold"/>
              <a:ea typeface="Now Bold"/>
              <a:cs typeface="Now Bold"/>
              <a:sym typeface="Now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BD5624B-C724-A2B6-1BE3-A3378A7CD785}"/>
              </a:ext>
            </a:extLst>
          </p:cNvPr>
          <p:cNvSpPr txBox="1"/>
          <p:nvPr/>
        </p:nvSpPr>
        <p:spPr>
          <a:xfrm>
            <a:off x="2743200" y="1485900"/>
            <a:ext cx="1248660" cy="523220"/>
          </a:xfrm>
          <a:prstGeom prst="rect">
            <a:avLst/>
          </a:prstGeom>
          <a:noFill/>
        </p:spPr>
        <p:txBody>
          <a:bodyPr wrap="square" rtlCol="0">
            <a:spAutoFit/>
          </a:bodyPr>
          <a:lstStyle/>
          <a:p>
            <a:r>
              <a:rPr lang="tr-TR" sz="2800" dirty="0">
                <a:solidFill>
                  <a:srgbClr val="0070C0"/>
                </a:solidFill>
              </a:rPr>
              <a:t>İKLİM</a:t>
            </a:r>
          </a:p>
        </p:txBody>
      </p:sp>
      <p:sp>
        <p:nvSpPr>
          <p:cNvPr id="6" name="Metin kutusu 5">
            <a:extLst>
              <a:ext uri="{FF2B5EF4-FFF2-40B4-BE49-F238E27FC236}">
                <a16:creationId xmlns:a16="http://schemas.microsoft.com/office/drawing/2014/main" id="{CD4B909A-420B-88AB-78C9-D65A760342B6}"/>
              </a:ext>
            </a:extLst>
          </p:cNvPr>
          <p:cNvSpPr txBox="1"/>
          <p:nvPr/>
        </p:nvSpPr>
        <p:spPr>
          <a:xfrm>
            <a:off x="2743200" y="2324100"/>
            <a:ext cx="12496800" cy="2308324"/>
          </a:xfrm>
          <a:prstGeom prst="rect">
            <a:avLst/>
          </a:prstGeom>
          <a:noFill/>
        </p:spPr>
        <p:txBody>
          <a:bodyPr wrap="square">
            <a:spAutoFit/>
          </a:bodyPr>
          <a:lstStyle/>
          <a:p>
            <a:r>
              <a:rPr lang="tr-TR" sz="2400" dirty="0"/>
              <a:t>Transilvanya, Romanya'nın en serin bölgelerinden biridir. İklimi değişkendir ve sert kışlar ve sıcak yazlar yaşanabilir. Kış aylarında oldukça soğuktur. Daha sıcak hava koşulları nedeniyle seyahat için en uygun zaman Mayıs-Eylül aylarıdır. </a:t>
            </a:r>
          </a:p>
          <a:p>
            <a:r>
              <a:rPr lang="tr-TR" sz="2400" dirty="0"/>
              <a:t>Soğuk mevsim 3,4 ay uzunluğundadır ve 23 Kasım tarihinde başlayıp 3 Mart tarihine kadar sürer, günlük ortalama en yüksek sıcaklık 8°C altındadır.</a:t>
            </a:r>
            <a:br>
              <a:rPr lang="tr-TR" sz="2400" dirty="0"/>
            </a:br>
            <a:endParaRPr lang="tr-TR" sz="2400" dirty="0"/>
          </a:p>
        </p:txBody>
      </p:sp>
    </p:spTree>
    <p:extLst>
      <p:ext uri="{BB962C8B-B14F-4D97-AF65-F5344CB8AC3E}">
        <p14:creationId xmlns:p14="http://schemas.microsoft.com/office/powerpoint/2010/main" val="314373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967679" y="570548"/>
            <a:ext cx="9144000" cy="730265"/>
          </a:xfrm>
          <a:prstGeom prst="rect">
            <a:avLst/>
          </a:prstGeom>
        </p:spPr>
        <p:txBody>
          <a:bodyPr wrap="square" lIns="0" tIns="0" rIns="0" bIns="0" rtlCol="0" anchor="t">
            <a:spAutoFit/>
          </a:bodyPr>
          <a:lstStyle/>
          <a:p>
            <a:pPr algn="l">
              <a:lnSpc>
                <a:spcPts val="6719"/>
              </a:lnSpc>
            </a:pPr>
            <a:r>
              <a:rPr lang="tr-TR" sz="2800" b="1" dirty="0">
                <a:solidFill>
                  <a:srgbClr val="0070C0"/>
                </a:solidFill>
                <a:latin typeface="Raleway Heavy"/>
                <a:ea typeface="Raleway Heavy"/>
                <a:cs typeface="Raleway Heavy"/>
                <a:sym typeface="Raleway Heavy"/>
              </a:rPr>
              <a:t>TRANSİLVANYA YEMEKLERİ</a:t>
            </a:r>
            <a:r>
              <a:rPr lang="en-US" sz="2800" b="1" dirty="0">
                <a:solidFill>
                  <a:srgbClr val="0070C0"/>
                </a:solidFill>
                <a:latin typeface="Raleway Heavy"/>
                <a:ea typeface="Raleway Heavy"/>
                <a:cs typeface="Raleway Heavy"/>
                <a:sym typeface="Raleway Heavy"/>
              </a:rPr>
              <a:t> </a:t>
            </a:r>
          </a:p>
        </p:txBody>
      </p:sp>
      <p:sp>
        <p:nvSpPr>
          <p:cNvPr id="7" name="Metin kutusu 6">
            <a:extLst>
              <a:ext uri="{FF2B5EF4-FFF2-40B4-BE49-F238E27FC236}">
                <a16:creationId xmlns:a16="http://schemas.microsoft.com/office/drawing/2014/main" id="{6FBC60F4-F3BA-CA00-3691-2F25454A35D0}"/>
              </a:ext>
            </a:extLst>
          </p:cNvPr>
          <p:cNvSpPr txBox="1"/>
          <p:nvPr/>
        </p:nvSpPr>
        <p:spPr>
          <a:xfrm>
            <a:off x="1752600" y="1485900"/>
            <a:ext cx="14097000" cy="3416320"/>
          </a:xfrm>
          <a:prstGeom prst="rect">
            <a:avLst/>
          </a:prstGeom>
          <a:noFill/>
        </p:spPr>
        <p:txBody>
          <a:bodyPr wrap="square">
            <a:spAutoFit/>
          </a:bodyPr>
          <a:lstStyle/>
          <a:p>
            <a:r>
              <a:rPr lang="tr-TR" sz="2400" dirty="0"/>
              <a:t>Romanya uzun süre Osmanlı hakimiyetinde kaldığı için Transilvanya mutfağı Osmanlı mutfağından etkiler taşır. Lahana sarması “</a:t>
            </a:r>
            <a:r>
              <a:rPr lang="tr-TR" sz="2400" dirty="0" err="1"/>
              <a:t>sarmale</a:t>
            </a:r>
            <a:r>
              <a:rPr lang="tr-TR" sz="2400" dirty="0"/>
              <a:t>”, turşu “</a:t>
            </a:r>
            <a:r>
              <a:rPr lang="tr-TR" sz="2400" dirty="0" err="1"/>
              <a:t>muraturi</a:t>
            </a:r>
            <a:r>
              <a:rPr lang="tr-TR" sz="2400" dirty="0"/>
              <a:t>”, işkembe “</a:t>
            </a:r>
            <a:r>
              <a:rPr lang="tr-TR" sz="2400" dirty="0" err="1"/>
              <a:t>ciorba</a:t>
            </a:r>
            <a:r>
              <a:rPr lang="tr-TR" sz="2400" dirty="0"/>
              <a:t> de </a:t>
            </a:r>
            <a:r>
              <a:rPr lang="tr-TR" sz="2400" dirty="0" err="1"/>
              <a:t>burtă</a:t>
            </a:r>
            <a:r>
              <a:rPr lang="tr-TR" sz="2400" dirty="0"/>
              <a:t>”, sucuk “</a:t>
            </a:r>
            <a:r>
              <a:rPr lang="tr-TR" sz="2400" dirty="0" err="1"/>
              <a:t>carnati</a:t>
            </a:r>
            <a:r>
              <a:rPr lang="tr-TR" sz="2400" dirty="0"/>
              <a:t>” gibi isimlerle bilinir. Balkanların gulaş, </a:t>
            </a:r>
            <a:r>
              <a:rPr lang="tr-TR" sz="2400" dirty="0" err="1"/>
              <a:t>papanaşi</a:t>
            </a:r>
            <a:r>
              <a:rPr lang="tr-TR" sz="2400" dirty="0"/>
              <a:t> gibi yiyecekleri de mutfaklarında kendine yer bulur. </a:t>
            </a:r>
          </a:p>
          <a:p>
            <a:r>
              <a:rPr lang="tr-TR" sz="2400" dirty="0"/>
              <a:t>Börek ana yemek olarak oldukça yaygındır. </a:t>
            </a:r>
          </a:p>
          <a:p>
            <a:r>
              <a:rPr lang="tr-TR" sz="2400" dirty="0"/>
              <a:t>En ilginci ise lahanalı böreğin kahvaltıda yenmesidir.</a:t>
            </a:r>
          </a:p>
          <a:p>
            <a:br>
              <a:rPr lang="tr-TR" sz="2400" dirty="0"/>
            </a:br>
            <a:endParaRPr lang="tr-TR" sz="2400" dirty="0"/>
          </a:p>
          <a:p>
            <a:endParaRPr lang="tr-TR" sz="2400" dirty="0"/>
          </a:p>
          <a:p>
            <a:endParaRPr lang="tr-T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803485"/>
            <a:ext cx="17259300" cy="3041345"/>
          </a:xfrm>
          <a:prstGeom prst="rect">
            <a:avLst/>
          </a:prstGeom>
        </p:spPr>
        <p:txBody>
          <a:bodyPr lIns="0" tIns="0" rIns="0" bIns="0" rtlCol="0" anchor="t">
            <a:spAutoFit/>
          </a:bodyPr>
          <a:lstStyle/>
          <a:p>
            <a:pPr algn="ctr">
              <a:lnSpc>
                <a:spcPts val="6015"/>
              </a:lnSpc>
              <a:spcBef>
                <a:spcPct val="0"/>
              </a:spcBef>
            </a:pPr>
            <a:r>
              <a:rPr lang="en-US" sz="4296" b="1" dirty="0">
                <a:solidFill>
                  <a:srgbClr val="CE2B37"/>
                </a:solidFill>
                <a:latin typeface="Now Heavy"/>
                <a:ea typeface="Now Heavy"/>
                <a:cs typeface="Now Heavy"/>
                <a:sym typeface="Now Heavy"/>
              </a:rPr>
              <a:t>ERASMUS PROJEMİZ KAPSAMINDA </a:t>
            </a:r>
            <a:r>
              <a:rPr lang="tr-TR" sz="4296" b="1" dirty="0">
                <a:solidFill>
                  <a:srgbClr val="CE2B37"/>
                </a:solidFill>
                <a:latin typeface="Now Heavy"/>
                <a:ea typeface="Now Heavy"/>
                <a:cs typeface="Now Heavy"/>
                <a:sym typeface="Now Heavy"/>
              </a:rPr>
              <a:t>ROMANYA’ NIN TRANSİLVANYA ŞEHRİNİN BALAN KASABASINI </a:t>
            </a:r>
            <a:r>
              <a:rPr lang="en-US" sz="4296" b="1" dirty="0">
                <a:solidFill>
                  <a:srgbClr val="CE2B37"/>
                </a:solidFill>
                <a:latin typeface="Now Heavy"/>
                <a:ea typeface="Now Heavy"/>
                <a:cs typeface="Now Heavy"/>
                <a:sym typeface="Now Heavy"/>
              </a:rPr>
              <a:t>KEŞFEDEREK UNUTULMAZ DENEYİMLER EDİNECEĞ</a:t>
            </a:r>
            <a:r>
              <a:rPr lang="tr-TR" sz="4296" b="1" dirty="0">
                <a:solidFill>
                  <a:srgbClr val="CE2B37"/>
                </a:solidFill>
                <a:latin typeface="Now Heavy"/>
                <a:ea typeface="Now Heavy"/>
                <a:cs typeface="Now Heavy"/>
                <a:sym typeface="Now Heavy"/>
              </a:rPr>
              <a:t>İNİZE İNANIYORUM</a:t>
            </a:r>
            <a:r>
              <a:rPr lang="en-US" sz="4296" b="1" dirty="0">
                <a:solidFill>
                  <a:srgbClr val="CE2B37"/>
                </a:solidFill>
                <a:latin typeface="Now Heavy"/>
                <a:ea typeface="Now Heavy"/>
                <a:cs typeface="Now Heavy"/>
                <a:sym typeface="Now Heavy"/>
              </a:rPr>
              <a:t>.</a:t>
            </a:r>
            <a:r>
              <a:rPr lang="en-US" sz="4296" b="1" dirty="0">
                <a:solidFill>
                  <a:srgbClr val="235D2B"/>
                </a:solidFill>
                <a:latin typeface="Now Heavy"/>
                <a:ea typeface="Now Heavy"/>
                <a:cs typeface="Now Heavy"/>
                <a:sym typeface="Now Heavy"/>
              </a:rPr>
              <a:t> </a:t>
            </a:r>
            <a:r>
              <a:rPr lang="tr-TR" sz="4296" b="1" dirty="0">
                <a:solidFill>
                  <a:schemeClr val="accent1">
                    <a:lumMod val="60000"/>
                    <a:lumOff val="40000"/>
                  </a:schemeClr>
                </a:solidFill>
                <a:latin typeface="Now Heavy"/>
                <a:ea typeface="Now Heavy"/>
                <a:cs typeface="Now Heavy"/>
                <a:sym typeface="Now Heavy"/>
              </a:rPr>
              <a:t>BENİ DİNLEDİĞİNİZ İÇİN </a:t>
            </a:r>
            <a:r>
              <a:rPr lang="en-US" sz="4296" b="1" dirty="0">
                <a:solidFill>
                  <a:schemeClr val="accent1">
                    <a:lumMod val="60000"/>
                    <a:lumOff val="40000"/>
                  </a:schemeClr>
                </a:solidFill>
                <a:latin typeface="Now Heavy"/>
                <a:ea typeface="Now Heavy"/>
                <a:cs typeface="Now Heavy"/>
                <a:sym typeface="Now Heavy"/>
              </a:rPr>
              <a:t>TEŞEKKÜR EDERİ</a:t>
            </a:r>
            <a:r>
              <a:rPr lang="tr-TR" sz="4296" b="1" dirty="0">
                <a:solidFill>
                  <a:schemeClr val="accent1">
                    <a:lumMod val="60000"/>
                    <a:lumOff val="40000"/>
                  </a:schemeClr>
                </a:solidFill>
                <a:latin typeface="Now Heavy"/>
                <a:ea typeface="Now Heavy"/>
                <a:cs typeface="Now Heavy"/>
                <a:sym typeface="Now Heavy"/>
              </a:rPr>
              <a:t>M</a:t>
            </a:r>
            <a:r>
              <a:rPr lang="tr-TR" sz="4296" b="1" dirty="0">
                <a:solidFill>
                  <a:schemeClr val="accent1">
                    <a:lumMod val="60000"/>
                    <a:lumOff val="40000"/>
                  </a:schemeClr>
                </a:solidFill>
                <a:latin typeface="Now Heavy"/>
                <a:ea typeface="Now Heavy"/>
                <a:cs typeface="Now Heavy"/>
                <a:sym typeface="Wingdings" panose="05000000000000000000" pitchFamily="2" charset="2"/>
              </a:rPr>
              <a:t></a:t>
            </a:r>
            <a:r>
              <a:rPr lang="tr-TR" sz="4296" b="1" dirty="0">
                <a:solidFill>
                  <a:schemeClr val="accent1">
                    <a:lumMod val="60000"/>
                    <a:lumOff val="40000"/>
                  </a:schemeClr>
                </a:solidFill>
                <a:latin typeface="Now Heavy"/>
                <a:ea typeface="Now Heavy"/>
                <a:cs typeface="Now Heavy"/>
                <a:sym typeface="Now Heavy"/>
              </a:rPr>
              <a:t> </a:t>
            </a:r>
            <a:endParaRPr lang="en-US" sz="4296" b="1" dirty="0">
              <a:solidFill>
                <a:schemeClr val="accent1">
                  <a:lumMod val="60000"/>
                  <a:lumOff val="40000"/>
                </a:schemeClr>
              </a:solidFill>
              <a:latin typeface="Now Heavy"/>
              <a:ea typeface="Now Heavy"/>
              <a:cs typeface="Now Heavy"/>
              <a:sym typeface="Now Heavy"/>
            </a:endParaRPr>
          </a:p>
        </p:txBody>
      </p:sp>
      <p:sp>
        <p:nvSpPr>
          <p:cNvPr id="3" name="TextBox 3"/>
          <p:cNvSpPr txBox="1"/>
          <p:nvPr/>
        </p:nvSpPr>
        <p:spPr>
          <a:xfrm>
            <a:off x="7467600" y="8420100"/>
            <a:ext cx="3819207" cy="505908"/>
          </a:xfrm>
          <a:prstGeom prst="rect">
            <a:avLst/>
          </a:prstGeom>
        </p:spPr>
        <p:txBody>
          <a:bodyPr wrap="square" lIns="0" tIns="0" rIns="0" bIns="0" rtlCol="0" anchor="t">
            <a:spAutoFit/>
          </a:bodyPr>
          <a:lstStyle/>
          <a:p>
            <a:pPr algn="l">
              <a:lnSpc>
                <a:spcPts val="4060"/>
              </a:lnSpc>
              <a:spcBef>
                <a:spcPct val="0"/>
              </a:spcBef>
            </a:pPr>
            <a:r>
              <a:rPr lang="tr-TR" sz="2900" b="1" dirty="0">
                <a:solidFill>
                  <a:srgbClr val="0070C0"/>
                </a:solidFill>
                <a:latin typeface="Now Bold"/>
                <a:ea typeface="Now Bold"/>
                <a:cs typeface="Now Bold"/>
                <a:sym typeface="Now Bold"/>
              </a:rPr>
              <a:t>SANİYE İNCE POLAT</a:t>
            </a:r>
            <a:endParaRPr lang="en-US" sz="2900" b="1" dirty="0">
              <a:solidFill>
                <a:srgbClr val="0070C0"/>
              </a:solidFill>
              <a:latin typeface="Now Bold"/>
              <a:ea typeface="Now Bold"/>
              <a:cs typeface="Now Bold"/>
              <a:sym typeface="Now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486400" y="528001"/>
            <a:ext cx="11383541" cy="775725"/>
          </a:xfrm>
          <a:prstGeom prst="rect">
            <a:avLst/>
          </a:prstGeom>
        </p:spPr>
        <p:txBody>
          <a:bodyPr lIns="0" tIns="0" rIns="0" bIns="0" rtlCol="0" anchor="t">
            <a:spAutoFit/>
          </a:bodyPr>
          <a:lstStyle/>
          <a:p>
            <a:pPr algn="l">
              <a:lnSpc>
                <a:spcPts val="7279"/>
              </a:lnSpc>
            </a:pPr>
            <a:r>
              <a:rPr lang="tr-TR" sz="2400" b="1" dirty="0">
                <a:solidFill>
                  <a:srgbClr val="0070C0"/>
                </a:solidFill>
                <a:latin typeface="Raleway Heavy"/>
                <a:ea typeface="Raleway Heavy"/>
                <a:cs typeface="Raleway Heavy"/>
                <a:sym typeface="Raleway Heavy"/>
              </a:rPr>
              <a:t>ROMANYA </a:t>
            </a:r>
            <a:r>
              <a:rPr lang="en-US" sz="2400" b="1" dirty="0">
                <a:solidFill>
                  <a:srgbClr val="0070C0"/>
                </a:solidFill>
                <a:latin typeface="Raleway Heavy"/>
                <a:ea typeface="Raleway Heavy"/>
                <a:cs typeface="Raleway Heavy"/>
                <a:sym typeface="Raleway Heavy"/>
              </a:rPr>
              <a:t>HAKKINDA GENEL BİLGİLER</a:t>
            </a:r>
          </a:p>
        </p:txBody>
      </p:sp>
      <p:sp>
        <p:nvSpPr>
          <p:cNvPr id="4" name="TextBox 4"/>
          <p:cNvSpPr txBox="1"/>
          <p:nvPr/>
        </p:nvSpPr>
        <p:spPr>
          <a:xfrm>
            <a:off x="1746191" y="1673909"/>
            <a:ext cx="14744205" cy="4668329"/>
          </a:xfrm>
          <a:prstGeom prst="rect">
            <a:avLst/>
          </a:prstGeom>
        </p:spPr>
        <p:txBody>
          <a:bodyPr wrap="square" lIns="0" tIns="0" rIns="0" bIns="0" rtlCol="0" anchor="t">
            <a:spAutoFit/>
          </a:bodyPr>
          <a:lstStyle/>
          <a:p>
            <a:pPr>
              <a:lnSpc>
                <a:spcPts val="4059"/>
              </a:lnSpc>
            </a:pPr>
            <a:r>
              <a:rPr lang="tr-TR" sz="2000" dirty="0"/>
              <a:t>Romanya, Orta Avrupa'nın güney doğusunda, Balkan Yarımadası'nın kuzeyinde bulunan bir ülkedir. Ülke Ukrayna, Moldova, Macaristan, Sırbistan ve Bulgaristan ile komşudur. Ayrıca ülkenin doğuda Karadeniz'e de kıyısı vardır. Avrupa Birliği üyesi olan ülkeler içinde 7. büyük yüz ölçümü ve 9. büyük nüfusa sahiptir.</a:t>
            </a:r>
          </a:p>
          <a:p>
            <a:pPr>
              <a:lnSpc>
                <a:spcPts val="4059"/>
              </a:lnSpc>
            </a:pPr>
            <a:r>
              <a:rPr lang="tr-TR" sz="2000" dirty="0"/>
              <a:t>Başkenti Bükreş’ tir. </a:t>
            </a:r>
          </a:p>
          <a:p>
            <a:pPr>
              <a:lnSpc>
                <a:spcPts val="4059"/>
              </a:lnSpc>
            </a:pPr>
            <a:endParaRPr lang="tr-TR" sz="2000" dirty="0"/>
          </a:p>
          <a:p>
            <a:pPr>
              <a:lnSpc>
                <a:spcPts val="4059"/>
              </a:lnSpc>
            </a:pPr>
            <a:r>
              <a:rPr lang="tr-TR" sz="2000" dirty="0"/>
              <a:t>Balan,  Romanya</a:t>
            </a:r>
            <a:r>
              <a:rPr lang="tr-TR" sz="2000" dirty="0">
                <a:hlinkClick r:id="rId2" tooltip="Transylvania"/>
              </a:rPr>
              <a:t>’</a:t>
            </a:r>
            <a:r>
              <a:rPr lang="tr-TR" sz="2000" dirty="0"/>
              <a:t>nın Transilvanya  bölgesindeki</a:t>
            </a:r>
          </a:p>
          <a:p>
            <a:pPr>
              <a:lnSpc>
                <a:spcPts val="4059"/>
              </a:lnSpc>
            </a:pPr>
            <a:r>
              <a:rPr lang="tr-TR" sz="2000" dirty="0" err="1"/>
              <a:t>Harghita</a:t>
            </a:r>
            <a:r>
              <a:rPr lang="tr-TR" sz="2000" dirty="0"/>
              <a:t> ilçesinde bir </a:t>
            </a:r>
          </a:p>
          <a:p>
            <a:pPr>
              <a:lnSpc>
                <a:spcPts val="4059"/>
              </a:lnSpc>
            </a:pPr>
            <a:r>
              <a:rPr lang="tr-TR" sz="2000" dirty="0"/>
              <a:t>kasabadır. </a:t>
            </a:r>
          </a:p>
          <a:p>
            <a:pPr>
              <a:lnSpc>
                <a:spcPts val="4059"/>
              </a:lnSpc>
            </a:pPr>
            <a:endParaRPr lang="tr-TR" sz="2000" dirty="0"/>
          </a:p>
        </p:txBody>
      </p:sp>
      <p:pic>
        <p:nvPicPr>
          <p:cNvPr id="11" name="Resim 10">
            <a:extLst>
              <a:ext uri="{FF2B5EF4-FFF2-40B4-BE49-F238E27FC236}">
                <a16:creationId xmlns:a16="http://schemas.microsoft.com/office/drawing/2014/main" id="{3C167B01-784E-9A80-43C3-2F3C9647C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049" y="3086100"/>
            <a:ext cx="8835760" cy="59339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15230" y="570548"/>
            <a:ext cx="10657540" cy="821055"/>
          </a:xfrm>
          <a:prstGeom prst="rect">
            <a:avLst/>
          </a:prstGeom>
        </p:spPr>
        <p:txBody>
          <a:bodyPr lIns="0" tIns="0" rIns="0" bIns="0" rtlCol="0" anchor="t">
            <a:spAutoFit/>
          </a:bodyPr>
          <a:lstStyle/>
          <a:p>
            <a:pPr algn="l">
              <a:lnSpc>
                <a:spcPts val="6719"/>
              </a:lnSpc>
            </a:pPr>
            <a:r>
              <a:rPr lang="tr-TR" sz="4800" b="1" dirty="0">
                <a:solidFill>
                  <a:srgbClr val="0070C0"/>
                </a:solidFill>
                <a:latin typeface="Raleway Heavy"/>
                <a:ea typeface="Raleway Heavy"/>
                <a:cs typeface="Raleway Heavy"/>
                <a:sym typeface="Raleway Heavy"/>
              </a:rPr>
              <a:t>BALAN TARİHİ</a:t>
            </a:r>
            <a:endParaRPr lang="en-US" sz="4800" b="1" dirty="0">
              <a:solidFill>
                <a:srgbClr val="0070C0"/>
              </a:solidFill>
              <a:latin typeface="Raleway Heavy"/>
              <a:ea typeface="Raleway Heavy"/>
              <a:cs typeface="Raleway Heavy"/>
              <a:sym typeface="Raleway Heavy"/>
            </a:endParaRPr>
          </a:p>
        </p:txBody>
      </p:sp>
      <p:sp>
        <p:nvSpPr>
          <p:cNvPr id="5" name="TextBox 5"/>
          <p:cNvSpPr txBox="1"/>
          <p:nvPr/>
        </p:nvSpPr>
        <p:spPr>
          <a:xfrm>
            <a:off x="2857500" y="4380034"/>
            <a:ext cx="16230600" cy="461088"/>
          </a:xfrm>
          <a:prstGeom prst="rect">
            <a:avLst/>
          </a:prstGeom>
        </p:spPr>
        <p:txBody>
          <a:bodyPr lIns="0" tIns="0" rIns="0" bIns="0" rtlCol="0" anchor="t">
            <a:spAutoFit/>
          </a:bodyPr>
          <a:lstStyle/>
          <a:p>
            <a:pPr>
              <a:lnSpc>
                <a:spcPts val="4059"/>
              </a:lnSpc>
            </a:pPr>
            <a:r>
              <a:rPr lang="tr-TR" sz="2000" dirty="0"/>
              <a:t> </a:t>
            </a:r>
            <a:endParaRPr lang="en-US" sz="2000" b="1" dirty="0">
              <a:solidFill>
                <a:srgbClr val="1D1D1F"/>
              </a:solidFill>
              <a:latin typeface="Montserrat 2 Bold"/>
              <a:ea typeface="Montserrat 2 Bold"/>
              <a:cs typeface="Montserrat 2 Bold"/>
              <a:sym typeface="Montserrat 2 Bold"/>
            </a:endParaRPr>
          </a:p>
        </p:txBody>
      </p:sp>
      <p:sp>
        <p:nvSpPr>
          <p:cNvPr id="3" name="Rectangle 2">
            <a:extLst>
              <a:ext uri="{FF2B5EF4-FFF2-40B4-BE49-F238E27FC236}">
                <a16:creationId xmlns:a16="http://schemas.microsoft.com/office/drawing/2014/main" id="{FE4B8E4F-787C-31EF-0CF4-25141BB05C1C}"/>
              </a:ext>
            </a:extLst>
          </p:cNvPr>
          <p:cNvSpPr>
            <a:spLocks noChangeArrowheads="1"/>
          </p:cNvSpPr>
          <p:nvPr/>
        </p:nvSpPr>
        <p:spPr bwMode="auto">
          <a:xfrm>
            <a:off x="1600200" y="1659405"/>
            <a:ext cx="156285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FontTx/>
              <a:buChar char="•"/>
            </a:pPr>
            <a:r>
              <a:rPr kumimoji="0" lang="tr-TR" altLang="tr-TR" sz="2400" b="1" i="0" u="none" strike="noStrike" cap="none" normalizeH="0" baseline="0" dirty="0" err="1">
                <a:ln>
                  <a:noFill/>
                </a:ln>
                <a:solidFill>
                  <a:schemeClr val="tx1"/>
                </a:solidFill>
                <a:effectLst/>
              </a:rPr>
              <a:t>Bălan</a:t>
            </a:r>
            <a:r>
              <a:rPr kumimoji="0" lang="tr-TR" altLang="tr-TR" sz="2400" b="0" i="0" u="none" strike="noStrike" cap="none" normalizeH="0" baseline="0" dirty="0">
                <a:ln>
                  <a:noFill/>
                </a:ln>
                <a:solidFill>
                  <a:schemeClr val="tx1"/>
                </a:solidFill>
                <a:effectLst/>
              </a:rPr>
              <a:t>, Romanya’nın </a:t>
            </a:r>
            <a:r>
              <a:rPr kumimoji="0" lang="tr-TR" altLang="tr-TR" sz="2400" b="1" i="0" u="none" strike="noStrike" cap="none" normalizeH="0" baseline="0" dirty="0" err="1">
                <a:ln>
                  <a:noFill/>
                </a:ln>
                <a:solidFill>
                  <a:schemeClr val="tx1"/>
                </a:solidFill>
                <a:effectLst/>
              </a:rPr>
              <a:t>Harghita</a:t>
            </a:r>
            <a:r>
              <a:rPr kumimoji="0" lang="tr-TR" altLang="tr-TR" sz="2400" b="1" i="0" u="none" strike="noStrike" cap="none" normalizeH="0" baseline="0" dirty="0">
                <a:ln>
                  <a:noFill/>
                </a:ln>
                <a:solidFill>
                  <a:schemeClr val="tx1"/>
                </a:solidFill>
                <a:effectLst/>
              </a:rPr>
              <a:t> ili</a:t>
            </a:r>
            <a:r>
              <a:rPr kumimoji="0" lang="tr-TR" altLang="tr-TR" sz="2400" b="0" i="0" u="none" strike="noStrike" cap="none" normalizeH="0" baseline="0" dirty="0">
                <a:ln>
                  <a:noFill/>
                </a:ln>
                <a:solidFill>
                  <a:schemeClr val="tx1"/>
                </a:solidFill>
                <a:effectLst/>
              </a:rPr>
              <a:t>ne bağlı, </a:t>
            </a:r>
            <a:r>
              <a:rPr kumimoji="0" lang="tr-TR" altLang="tr-TR" sz="2400" b="1" i="0" u="none" strike="noStrike" cap="none" normalizeH="0" baseline="0" dirty="0">
                <a:ln>
                  <a:noFill/>
                </a:ln>
                <a:solidFill>
                  <a:schemeClr val="tx1"/>
                </a:solidFill>
                <a:effectLst/>
              </a:rPr>
              <a:t>Transilvanya (</a:t>
            </a:r>
            <a:r>
              <a:rPr kumimoji="0" lang="tr-TR" altLang="tr-TR" sz="2400" b="1" i="0" u="none" strike="noStrike" cap="none" normalizeH="0" baseline="0" dirty="0" err="1">
                <a:ln>
                  <a:noFill/>
                </a:ln>
                <a:solidFill>
                  <a:schemeClr val="tx1"/>
                </a:solidFill>
                <a:effectLst/>
              </a:rPr>
              <a:t>Erdély</a:t>
            </a:r>
            <a:r>
              <a:rPr kumimoji="0" lang="tr-TR" altLang="tr-TR" sz="2400" b="1" i="0" u="none" strike="noStrike" cap="none" normalizeH="0" baseline="0" dirty="0">
                <a:ln>
                  <a:noFill/>
                </a:ln>
                <a:solidFill>
                  <a:schemeClr val="tx1"/>
                </a:solidFill>
                <a:effectLst/>
              </a:rPr>
              <a:t>)</a:t>
            </a:r>
            <a:r>
              <a:rPr kumimoji="0" lang="tr-TR" altLang="tr-TR" sz="2400" b="0" i="0" u="none" strike="noStrike" cap="none" normalizeH="0" baseline="0" dirty="0">
                <a:ln>
                  <a:noFill/>
                </a:ln>
                <a:solidFill>
                  <a:schemeClr val="tx1"/>
                </a:solidFill>
                <a:effectLst/>
              </a:rPr>
              <a:t> bölgesinde yer alan küçük bir dağ kasabasıdır. </a:t>
            </a:r>
            <a:r>
              <a:rPr lang="tr-TR" sz="2400" dirty="0"/>
              <a:t>Doğal ve tarihi</a:t>
            </a:r>
          </a:p>
          <a:p>
            <a:pPr lvl="0" defTabSz="914400" eaLnBrk="0" fontAlgn="base" hangingPunct="0">
              <a:spcBef>
                <a:spcPct val="0"/>
              </a:spcBef>
              <a:spcAft>
                <a:spcPct val="0"/>
              </a:spcAft>
            </a:pPr>
            <a:r>
              <a:rPr lang="tr-TR" sz="2400" dirty="0"/>
              <a:t>  güzellikleri barındıran Transilvanya, vampirlerin ve dolunay gecelerinde uluyan kurtların yaşadığı gizemli topraklar olarak da </a:t>
            </a:r>
          </a:p>
          <a:p>
            <a:pPr lvl="0" defTabSz="914400" eaLnBrk="0" fontAlgn="base" hangingPunct="0">
              <a:spcBef>
                <a:spcPct val="0"/>
              </a:spcBef>
              <a:spcAft>
                <a:spcPct val="0"/>
              </a:spcAft>
            </a:pPr>
            <a:r>
              <a:rPr lang="tr-TR" sz="2400" dirty="0"/>
              <a:t>  bilinmektedir. </a:t>
            </a:r>
            <a:endParaRPr kumimoji="0" lang="tr-TR" altLang="tr-T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1" i="0" u="none" strike="noStrike" cap="none" normalizeH="0" baseline="0" dirty="0">
                <a:ln>
                  <a:noFill/>
                </a:ln>
                <a:solidFill>
                  <a:schemeClr val="tx1"/>
                </a:solidFill>
                <a:effectLst/>
              </a:rPr>
              <a:t>Karpat Dağları’nın doğu uzantılarında</a:t>
            </a:r>
            <a:r>
              <a:rPr kumimoji="0" lang="tr-TR" altLang="tr-TR" sz="2400" b="0" i="0" u="none" strike="noStrike" cap="none" normalizeH="0" baseline="0" dirty="0">
                <a:ln>
                  <a:noFill/>
                </a:ln>
                <a:solidFill>
                  <a:schemeClr val="tx1"/>
                </a:solidFill>
                <a:effectLst/>
              </a:rPr>
              <a:t>, </a:t>
            </a:r>
            <a:r>
              <a:rPr kumimoji="0" lang="tr-TR" altLang="tr-TR" sz="2400" b="1" i="0" u="none" strike="noStrike" cap="none" normalizeH="0" baseline="0" dirty="0" err="1">
                <a:ln>
                  <a:noFill/>
                </a:ln>
                <a:solidFill>
                  <a:schemeClr val="tx1"/>
                </a:solidFill>
                <a:effectLst/>
              </a:rPr>
              <a:t>Ciuc</a:t>
            </a:r>
            <a:r>
              <a:rPr kumimoji="0" lang="tr-TR" altLang="tr-TR" sz="2400" b="1" i="0" u="none" strike="noStrike" cap="none" normalizeH="0" baseline="0" dirty="0">
                <a:ln>
                  <a:noFill/>
                </a:ln>
                <a:solidFill>
                  <a:schemeClr val="tx1"/>
                </a:solidFill>
                <a:effectLst/>
              </a:rPr>
              <a:t> Dağları</a:t>
            </a:r>
            <a:r>
              <a:rPr kumimoji="0" lang="tr-TR" altLang="tr-TR" sz="2400" b="0" i="0" u="none" strike="noStrike" cap="none" normalizeH="0" baseline="0" dirty="0">
                <a:ln>
                  <a:noFill/>
                </a:ln>
                <a:solidFill>
                  <a:schemeClr val="tx1"/>
                </a:solidFill>
                <a:effectLst/>
              </a:rPr>
              <a:t> arasında konumlanmıştır.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0" i="0" u="none" strike="noStrike" cap="none" normalizeH="0" baseline="0" dirty="0">
                <a:ln>
                  <a:noFill/>
                </a:ln>
                <a:solidFill>
                  <a:schemeClr val="tx1"/>
                </a:solidFill>
                <a:effectLst/>
              </a:rPr>
              <a:t>Denize uzak, ancak </a:t>
            </a:r>
            <a:r>
              <a:rPr kumimoji="0" lang="tr-TR" altLang="tr-TR" sz="2400" b="1" i="0" u="none" strike="noStrike" cap="none" normalizeH="0" baseline="0" dirty="0">
                <a:ln>
                  <a:noFill/>
                </a:ln>
                <a:solidFill>
                  <a:schemeClr val="tx1"/>
                </a:solidFill>
                <a:effectLst/>
              </a:rPr>
              <a:t>ormanlar, dağlar ve kaynak suları</a:t>
            </a:r>
            <a:r>
              <a:rPr kumimoji="0" lang="tr-TR" altLang="tr-TR" sz="2400" b="0" i="0" u="none" strike="noStrike" cap="none" normalizeH="0" baseline="0" dirty="0">
                <a:ln>
                  <a:noFill/>
                </a:ln>
                <a:solidFill>
                  <a:schemeClr val="tx1"/>
                </a:solidFill>
                <a:effectLst/>
              </a:rPr>
              <a:t> ile çevrili doğal bir vadide bulunur.</a:t>
            </a:r>
          </a:p>
        </p:txBody>
      </p:sp>
      <p:sp>
        <p:nvSpPr>
          <p:cNvPr id="7" name="Metin kutusu 6">
            <a:extLst>
              <a:ext uri="{FF2B5EF4-FFF2-40B4-BE49-F238E27FC236}">
                <a16:creationId xmlns:a16="http://schemas.microsoft.com/office/drawing/2014/main" id="{03E3D11C-31F7-F1ED-74E0-7B771100E578}"/>
              </a:ext>
            </a:extLst>
          </p:cNvPr>
          <p:cNvSpPr txBox="1"/>
          <p:nvPr/>
        </p:nvSpPr>
        <p:spPr>
          <a:xfrm>
            <a:off x="1600200" y="3553053"/>
            <a:ext cx="10503443" cy="2677656"/>
          </a:xfrm>
          <a:prstGeom prst="rect">
            <a:avLst/>
          </a:prstGeom>
          <a:noFill/>
        </p:spPr>
        <p:txBody>
          <a:bodyPr wrap="square">
            <a:spAutoFit/>
          </a:bodyPr>
          <a:lstStyle/>
          <a:p>
            <a:pPr>
              <a:buFont typeface="Arial" panose="020B0604020202020204" pitchFamily="34" charset="0"/>
              <a:buChar char="•"/>
            </a:pPr>
            <a:r>
              <a:rPr lang="tr-TR" sz="2400" dirty="0"/>
              <a:t>Nüfus: Yaklaşık </a:t>
            </a:r>
            <a:r>
              <a:rPr lang="tr-TR" sz="2400" b="1" dirty="0"/>
              <a:t>5.000–6.000 kişi</a:t>
            </a:r>
            <a:r>
              <a:rPr lang="tr-TR" sz="2400" dirty="0"/>
              <a:t> (2024 itibarıyla).</a:t>
            </a:r>
          </a:p>
          <a:p>
            <a:pPr>
              <a:buFont typeface="Arial" panose="020B0604020202020204" pitchFamily="34" charset="0"/>
              <a:buChar char="•"/>
            </a:pPr>
            <a:r>
              <a:rPr lang="tr-TR" sz="2400" dirty="0"/>
              <a:t>Halkın büyük kısmı </a:t>
            </a:r>
            <a:r>
              <a:rPr lang="tr-TR" sz="2400" b="1" dirty="0"/>
              <a:t>Macar kökenli Sekeller (</a:t>
            </a:r>
            <a:r>
              <a:rPr lang="tr-TR" sz="2400" b="1" dirty="0" err="1"/>
              <a:t>Székely</a:t>
            </a:r>
            <a:r>
              <a:rPr lang="tr-TR" sz="2400" b="1" dirty="0"/>
              <a:t>)</a:t>
            </a:r>
            <a:r>
              <a:rPr lang="tr-TR" sz="2400" dirty="0"/>
              <a:t>’</a:t>
            </a:r>
            <a:r>
              <a:rPr lang="tr-TR" sz="2400" dirty="0" err="1"/>
              <a:t>dir</a:t>
            </a:r>
            <a:r>
              <a:rPr lang="tr-TR" sz="2400" dirty="0"/>
              <a:t>; bölgede, Romence ve Macarca konuşulur.</a:t>
            </a:r>
          </a:p>
          <a:p>
            <a:pPr>
              <a:buFont typeface="Arial" panose="020B0604020202020204" pitchFamily="34" charset="0"/>
              <a:buChar char="•"/>
            </a:pPr>
            <a:r>
              <a:rPr lang="tr-TR" sz="2400" dirty="0"/>
              <a:t>Kültürel olarak hem </a:t>
            </a:r>
            <a:r>
              <a:rPr lang="tr-TR" sz="2400" b="1" dirty="0"/>
              <a:t>Romen</a:t>
            </a:r>
            <a:r>
              <a:rPr lang="tr-TR" sz="2400" dirty="0"/>
              <a:t> hem </a:t>
            </a:r>
            <a:r>
              <a:rPr lang="tr-TR" sz="2400" b="1" dirty="0"/>
              <a:t>Macar–Sekel</a:t>
            </a:r>
            <a:r>
              <a:rPr lang="tr-TR" sz="2400" dirty="0"/>
              <a:t> gelenekleri yaşatılır.</a:t>
            </a:r>
          </a:p>
          <a:p>
            <a:pPr>
              <a:buFont typeface="Arial" panose="020B0604020202020204" pitchFamily="34" charset="0"/>
              <a:buChar char="•"/>
            </a:pPr>
            <a:r>
              <a:rPr lang="tr-TR" sz="2400" dirty="0"/>
              <a:t>Bölge </a:t>
            </a:r>
            <a:r>
              <a:rPr lang="tr-TR" sz="2400" b="1" dirty="0"/>
              <a:t>doğa yürüyüşü, dağcılık, kamp ve kış sporları</a:t>
            </a:r>
            <a:r>
              <a:rPr lang="tr-TR" sz="2400" dirty="0"/>
              <a:t> için idealdir.</a:t>
            </a:r>
          </a:p>
          <a:p>
            <a:pPr>
              <a:buFont typeface="Arial" panose="020B0604020202020204" pitchFamily="34" charset="0"/>
              <a:buChar char="•"/>
            </a:pPr>
            <a:r>
              <a:rPr lang="tr-TR" sz="2400" dirty="0"/>
              <a:t>Dağlarında kurt, vaşak, kahverengi ayılar serbestçe dolaşır. Bu nedenle kırsal bölgelerde tek başınıza dolaşmak iyi bir fikir olmayabilir.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038601" y="570548"/>
            <a:ext cx="9054516" cy="791627"/>
          </a:xfrm>
          <a:prstGeom prst="rect">
            <a:avLst/>
          </a:prstGeom>
        </p:spPr>
        <p:txBody>
          <a:bodyPr wrap="square" lIns="0" tIns="0" rIns="0" bIns="0" rtlCol="0" anchor="t">
            <a:spAutoFit/>
          </a:bodyPr>
          <a:lstStyle/>
          <a:p>
            <a:pPr algn="l">
              <a:lnSpc>
                <a:spcPts val="6719"/>
              </a:lnSpc>
            </a:pPr>
            <a:r>
              <a:rPr lang="tr-TR" sz="4800" b="1" dirty="0">
                <a:solidFill>
                  <a:srgbClr val="0070C0"/>
                </a:solidFill>
                <a:latin typeface="Raleway Heavy"/>
                <a:ea typeface="Raleway Heavy"/>
                <a:cs typeface="Raleway Heavy"/>
                <a:sym typeface="Raleway Heavy"/>
              </a:rPr>
              <a:t>BALAN’ DA</a:t>
            </a:r>
            <a:r>
              <a:rPr lang="en-US" sz="4800" b="1" dirty="0">
                <a:solidFill>
                  <a:srgbClr val="0070C0"/>
                </a:solidFill>
                <a:latin typeface="Raleway Heavy"/>
                <a:ea typeface="Raleway Heavy"/>
                <a:cs typeface="Raleway Heavy"/>
                <a:sym typeface="Raleway Heavy"/>
              </a:rPr>
              <a:t> ÜNLÜ YAPILAR</a:t>
            </a:r>
          </a:p>
        </p:txBody>
      </p:sp>
      <p:sp>
        <p:nvSpPr>
          <p:cNvPr id="13" name="Metin kutusu 12">
            <a:extLst>
              <a:ext uri="{FF2B5EF4-FFF2-40B4-BE49-F238E27FC236}">
                <a16:creationId xmlns:a16="http://schemas.microsoft.com/office/drawing/2014/main" id="{17E15DED-DCC8-B40E-2597-564F304A41B3}"/>
              </a:ext>
            </a:extLst>
          </p:cNvPr>
          <p:cNvSpPr txBox="1"/>
          <p:nvPr/>
        </p:nvSpPr>
        <p:spPr>
          <a:xfrm>
            <a:off x="1676400" y="1790700"/>
            <a:ext cx="9144000" cy="2677656"/>
          </a:xfrm>
          <a:prstGeom prst="rect">
            <a:avLst/>
          </a:prstGeom>
          <a:noFill/>
        </p:spPr>
        <p:txBody>
          <a:bodyPr wrap="square">
            <a:spAutoFit/>
          </a:bodyPr>
          <a:lstStyle/>
          <a:p>
            <a:r>
              <a:rPr lang="tr-TR" sz="2400" dirty="0">
                <a:solidFill>
                  <a:srgbClr val="FF0000"/>
                </a:solidFill>
              </a:rPr>
              <a:t>PELEŞ SARAYI</a:t>
            </a:r>
          </a:p>
          <a:p>
            <a:endParaRPr lang="tr-TR" sz="2400" dirty="0">
              <a:solidFill>
                <a:srgbClr val="FF0000"/>
              </a:solidFill>
            </a:endParaRPr>
          </a:p>
          <a:p>
            <a:pPr>
              <a:buNone/>
            </a:pPr>
            <a:r>
              <a:rPr lang="tr-TR" sz="2400" dirty="0"/>
              <a:t>Transilvanya’ nın </a:t>
            </a:r>
            <a:r>
              <a:rPr lang="tr-TR" sz="2400" dirty="0" err="1"/>
              <a:t>Sinaia</a:t>
            </a:r>
            <a:r>
              <a:rPr lang="tr-TR" sz="2400" dirty="0"/>
              <a:t> şehrindeki </a:t>
            </a:r>
            <a:r>
              <a:rPr lang="tr-TR" sz="2400" dirty="0" err="1"/>
              <a:t>Peleş</a:t>
            </a:r>
            <a:r>
              <a:rPr lang="tr-TR" sz="2400" dirty="0"/>
              <a:t> Sarayı </a:t>
            </a:r>
          </a:p>
          <a:p>
            <a:pPr>
              <a:buNone/>
            </a:pPr>
            <a:r>
              <a:rPr lang="tr-TR" sz="2400" dirty="0"/>
              <a:t>yazlık saray olarak kullanılan şatodur.  Saray, Avrupa’da ilk asansörün yapıldığı, ilk merkezi ısıtma ve aydınlatma tesisatının döşendiği şatodur. </a:t>
            </a:r>
            <a:r>
              <a:rPr lang="tr-TR" sz="2400" dirty="0" err="1"/>
              <a:t>Peleş</a:t>
            </a:r>
            <a:r>
              <a:rPr lang="tr-TR" sz="2400" dirty="0"/>
              <a:t> Şatosu, Çavuşesku döneminde komünist liderleri ve devlet başkanlarını ağırlamasıyla biliniyor.</a:t>
            </a:r>
            <a:endParaRPr lang="tr-TR" sz="2400" b="1" dirty="0">
              <a:solidFill>
                <a:srgbClr val="FF0000"/>
              </a:solidFill>
            </a:endParaRPr>
          </a:p>
        </p:txBody>
      </p:sp>
      <p:pic>
        <p:nvPicPr>
          <p:cNvPr id="7170" name="Picture 2">
            <a:extLst>
              <a:ext uri="{FF2B5EF4-FFF2-40B4-BE49-F238E27FC236}">
                <a16:creationId xmlns:a16="http://schemas.microsoft.com/office/drawing/2014/main" id="{20464231-3F2D-AD76-D4FE-A1E0BA0E6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1010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7B5870-A517-248C-41CA-8DB739A79D5E}"/>
              </a:ext>
            </a:extLst>
          </p:cNvPr>
          <p:cNvSpPr txBox="1"/>
          <p:nvPr/>
        </p:nvSpPr>
        <p:spPr>
          <a:xfrm>
            <a:off x="1557848" y="991627"/>
            <a:ext cx="2210862" cy="461665"/>
          </a:xfrm>
          <a:prstGeom prst="rect">
            <a:avLst/>
          </a:prstGeom>
          <a:noFill/>
        </p:spPr>
        <p:txBody>
          <a:bodyPr wrap="none" rtlCol="0">
            <a:spAutoFit/>
          </a:bodyPr>
          <a:lstStyle/>
          <a:p>
            <a:r>
              <a:rPr lang="tr-TR" sz="2400" b="1" dirty="0">
                <a:solidFill>
                  <a:srgbClr val="FF0000"/>
                </a:solidFill>
              </a:rPr>
              <a:t>PELİŞÖR SARAYI</a:t>
            </a:r>
            <a:endParaRPr lang="tr-TR" sz="2400" dirty="0">
              <a:solidFill>
                <a:srgbClr val="FF0000"/>
              </a:solidFill>
            </a:endParaRPr>
          </a:p>
        </p:txBody>
      </p:sp>
      <p:sp>
        <p:nvSpPr>
          <p:cNvPr id="4" name="Metin kutusu 3">
            <a:extLst>
              <a:ext uri="{FF2B5EF4-FFF2-40B4-BE49-F238E27FC236}">
                <a16:creationId xmlns:a16="http://schemas.microsoft.com/office/drawing/2014/main" id="{D29BE400-617C-5FDB-7C69-AB8151D5920B}"/>
              </a:ext>
            </a:extLst>
          </p:cNvPr>
          <p:cNvSpPr txBox="1"/>
          <p:nvPr/>
        </p:nvSpPr>
        <p:spPr>
          <a:xfrm>
            <a:off x="1557848" y="1730270"/>
            <a:ext cx="14686607" cy="1569660"/>
          </a:xfrm>
          <a:prstGeom prst="rect">
            <a:avLst/>
          </a:prstGeom>
          <a:noFill/>
        </p:spPr>
        <p:txBody>
          <a:bodyPr wrap="square">
            <a:spAutoFit/>
          </a:bodyPr>
          <a:lstStyle/>
          <a:p>
            <a:r>
              <a:rPr lang="tr-TR" sz="2400" dirty="0" err="1"/>
              <a:t>Pelişör</a:t>
            </a:r>
            <a:r>
              <a:rPr lang="tr-TR" sz="2400" dirty="0"/>
              <a:t> Şatosu, </a:t>
            </a:r>
            <a:r>
              <a:rPr lang="tr-TR" sz="2400" dirty="0" err="1"/>
              <a:t>Peleş</a:t>
            </a:r>
            <a:r>
              <a:rPr lang="tr-TR" sz="2400" dirty="0"/>
              <a:t> Kalesi’nin 100 metre kadar yukarısında yer alıyor. 1899-1902 yılları arasında Kral Carol </a:t>
            </a:r>
            <a:r>
              <a:rPr lang="tr-TR" sz="2400" dirty="0" err="1"/>
              <a:t>I’in</a:t>
            </a:r>
            <a:r>
              <a:rPr lang="tr-TR" sz="2400" dirty="0"/>
              <a:t> emri ile tahtın bir sonraki sahibi Kral Ferdinand ve eşi Marie için yapılmıştır. Şatonun içi kraliyet ailesinin zengin ve görkemli yaşamını gözler önüne sermektedir. Kraliçenin kendi tasarımıyla yapılan ahşap ve altın varaklarla süslü Altın Oda şatonun en özel odasıdır.</a:t>
            </a:r>
          </a:p>
        </p:txBody>
      </p:sp>
      <p:sp>
        <p:nvSpPr>
          <p:cNvPr id="5" name="Metin kutusu 4">
            <a:extLst>
              <a:ext uri="{FF2B5EF4-FFF2-40B4-BE49-F238E27FC236}">
                <a16:creationId xmlns:a16="http://schemas.microsoft.com/office/drawing/2014/main" id="{677D0F0B-7AFF-897D-45F4-D61FDFB940B8}"/>
              </a:ext>
            </a:extLst>
          </p:cNvPr>
          <p:cNvSpPr txBox="1"/>
          <p:nvPr/>
        </p:nvSpPr>
        <p:spPr>
          <a:xfrm>
            <a:off x="11277600" y="8801100"/>
            <a:ext cx="6193234" cy="646331"/>
          </a:xfrm>
          <a:prstGeom prst="rect">
            <a:avLst/>
          </a:prstGeom>
          <a:noFill/>
        </p:spPr>
        <p:txBody>
          <a:bodyPr wrap="none" rtlCol="0">
            <a:spAutoFit/>
          </a:bodyPr>
          <a:lstStyle/>
          <a:p>
            <a:r>
              <a:rPr lang="tr-TR" dirty="0"/>
              <a:t>(</a:t>
            </a:r>
            <a:r>
              <a:rPr lang="en-US" dirty="0" err="1"/>
              <a:t>Bortes</a:t>
            </a:r>
            <a:r>
              <a:rPr lang="en-US" dirty="0"/>
              <a:t> </a:t>
            </a:r>
            <a:r>
              <a:rPr lang="tr-TR" dirty="0"/>
              <a:t>and </a:t>
            </a:r>
            <a:r>
              <a:rPr lang="en-US" dirty="0"/>
              <a:t> Flickr, CC BY 2.0</a:t>
            </a:r>
            <a:r>
              <a:rPr lang="tr-TR" dirty="0"/>
              <a:t>)</a:t>
            </a:r>
          </a:p>
          <a:p>
            <a:r>
              <a:rPr lang="en-US" dirty="0"/>
              <a:t> https://commons.wikimedia.org/w/index.php?curid=3389948)</a:t>
            </a:r>
            <a:endParaRPr lang="tr-TR" dirty="0"/>
          </a:p>
        </p:txBody>
      </p:sp>
      <p:pic>
        <p:nvPicPr>
          <p:cNvPr id="8194" name="Picture 2">
            <a:extLst>
              <a:ext uri="{FF2B5EF4-FFF2-40B4-BE49-F238E27FC236}">
                <a16:creationId xmlns:a16="http://schemas.microsoft.com/office/drawing/2014/main" id="{94A42E2B-FD87-3E34-2E48-906EFF4F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76909"/>
            <a:ext cx="7945835" cy="57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1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66E57C-1387-B783-975A-56C57EE47F30}"/>
              </a:ext>
            </a:extLst>
          </p:cNvPr>
          <p:cNvSpPr txBox="1"/>
          <p:nvPr/>
        </p:nvSpPr>
        <p:spPr>
          <a:xfrm>
            <a:off x="2209800" y="1509167"/>
            <a:ext cx="9144000" cy="461665"/>
          </a:xfrm>
          <a:prstGeom prst="rect">
            <a:avLst/>
          </a:prstGeom>
          <a:noFill/>
        </p:spPr>
        <p:txBody>
          <a:bodyPr wrap="square">
            <a:spAutoFit/>
          </a:bodyPr>
          <a:lstStyle/>
          <a:p>
            <a:r>
              <a:rPr lang="tr-TR" sz="2400" b="1" i="0" dirty="0">
                <a:solidFill>
                  <a:srgbClr val="FF0000"/>
                </a:solidFill>
                <a:effectLst/>
                <a:latin typeface="Arial" panose="020B0604020202020204" pitchFamily="34" charset="0"/>
              </a:rPr>
              <a:t>BRAN ve DRAKULA ŞATOSU</a:t>
            </a:r>
            <a:endParaRPr lang="tr-TR" sz="2400" dirty="0">
              <a:solidFill>
                <a:srgbClr val="FF0000"/>
              </a:solidFill>
            </a:endParaRPr>
          </a:p>
        </p:txBody>
      </p:sp>
      <p:sp>
        <p:nvSpPr>
          <p:cNvPr id="5" name="Metin kutusu 4">
            <a:extLst>
              <a:ext uri="{FF2B5EF4-FFF2-40B4-BE49-F238E27FC236}">
                <a16:creationId xmlns:a16="http://schemas.microsoft.com/office/drawing/2014/main" id="{545F1CFF-5F0F-DEB8-5437-52333F357466}"/>
              </a:ext>
            </a:extLst>
          </p:cNvPr>
          <p:cNvSpPr txBox="1"/>
          <p:nvPr/>
        </p:nvSpPr>
        <p:spPr>
          <a:xfrm>
            <a:off x="2209800" y="2628900"/>
            <a:ext cx="14706600" cy="1938992"/>
          </a:xfrm>
          <a:prstGeom prst="rect">
            <a:avLst/>
          </a:prstGeom>
          <a:noFill/>
        </p:spPr>
        <p:txBody>
          <a:bodyPr wrap="square">
            <a:spAutoFit/>
          </a:bodyPr>
          <a:lstStyle/>
          <a:p>
            <a:pPr lvl="0" algn="ctr" defTabSz="914400" eaLnBrk="0" fontAlgn="base" hangingPunct="0">
              <a:spcBef>
                <a:spcPct val="0"/>
              </a:spcBef>
              <a:spcAft>
                <a:spcPct val="0"/>
              </a:spcAft>
            </a:pPr>
            <a:r>
              <a:rPr lang="tr-TR" sz="2400" dirty="0" err="1"/>
              <a:t>Bran</a:t>
            </a:r>
            <a:r>
              <a:rPr lang="tr-TR" sz="2400" dirty="0"/>
              <a:t>, </a:t>
            </a:r>
            <a:r>
              <a:rPr lang="tr-TR" sz="2400" dirty="0" err="1"/>
              <a:t>Bucegi</a:t>
            </a:r>
            <a:r>
              <a:rPr lang="tr-TR" sz="2400" dirty="0"/>
              <a:t> ve </a:t>
            </a:r>
            <a:r>
              <a:rPr lang="tr-TR" sz="2400" dirty="0" err="1"/>
              <a:t>Piatra</a:t>
            </a:r>
            <a:r>
              <a:rPr lang="tr-TR" sz="2400" dirty="0"/>
              <a:t> </a:t>
            </a:r>
            <a:r>
              <a:rPr lang="tr-TR" sz="2400" dirty="0" err="1"/>
              <a:t>Craiului</a:t>
            </a:r>
            <a:r>
              <a:rPr lang="tr-TR" sz="2400" dirty="0"/>
              <a:t> Dağları arasında giriş kapısı olan küçücük ve yemyeşil bir yerdir. Yeşilin her tonunu heybetli dağların üzerinde görmek insana Transilvanya’da huzur, şükür ve doğaya minnet hislerini derinden yaşatır.</a:t>
            </a:r>
          </a:p>
          <a:p>
            <a:pPr lvl="0" algn="ctr" defTabSz="914400" eaLnBrk="0" fontAlgn="base" hangingPunct="0">
              <a:spcBef>
                <a:spcPct val="0"/>
              </a:spcBef>
              <a:spcAft>
                <a:spcPct val="0"/>
              </a:spcAft>
            </a:pPr>
            <a:r>
              <a:rPr lang="tr-TR" altLang="tr-TR" sz="2400" dirty="0" err="1">
                <a:solidFill>
                  <a:srgbClr val="000000"/>
                </a:solidFill>
              </a:rPr>
              <a:t>Bran’da</a:t>
            </a:r>
            <a:r>
              <a:rPr lang="tr-TR" altLang="tr-TR" sz="2400" dirty="0">
                <a:solidFill>
                  <a:srgbClr val="000000"/>
                </a:solidFill>
              </a:rPr>
              <a:t> Osmanlı tarihinde Kazıklı Voyvoda olarak bilinen III. </a:t>
            </a:r>
            <a:r>
              <a:rPr lang="tr-TR" altLang="tr-TR" sz="2400" dirty="0" err="1">
                <a:solidFill>
                  <a:srgbClr val="000000"/>
                </a:solidFill>
              </a:rPr>
              <a:t>Vlad</a:t>
            </a:r>
            <a:r>
              <a:rPr lang="tr-TR" altLang="tr-TR" sz="2400" dirty="0">
                <a:solidFill>
                  <a:srgbClr val="000000"/>
                </a:solidFill>
              </a:rPr>
              <a:t> </a:t>
            </a:r>
            <a:r>
              <a:rPr lang="tr-TR" altLang="tr-TR" sz="2400" dirty="0" err="1">
                <a:solidFill>
                  <a:srgbClr val="000000"/>
                </a:solidFill>
              </a:rPr>
              <a:t>Tepeş’in</a:t>
            </a:r>
            <a:r>
              <a:rPr lang="tr-TR" altLang="tr-TR" sz="2400" dirty="0">
                <a:solidFill>
                  <a:srgbClr val="000000"/>
                </a:solidFill>
              </a:rPr>
              <a:t> Drakula</a:t>
            </a:r>
          </a:p>
          <a:p>
            <a:pPr lvl="0" algn="ctr" defTabSz="914400" eaLnBrk="0" fontAlgn="base" hangingPunct="0">
              <a:spcBef>
                <a:spcPct val="0"/>
              </a:spcBef>
              <a:spcAft>
                <a:spcPct val="0"/>
              </a:spcAft>
            </a:pPr>
            <a:r>
              <a:rPr lang="tr-TR" altLang="tr-TR" sz="2400" dirty="0">
                <a:solidFill>
                  <a:srgbClr val="000000"/>
                </a:solidFill>
              </a:rPr>
              <a:t>Şatosu (</a:t>
            </a:r>
            <a:r>
              <a:rPr lang="tr-TR" altLang="tr-TR" sz="2400" dirty="0" err="1">
                <a:solidFill>
                  <a:srgbClr val="000000"/>
                </a:solidFill>
              </a:rPr>
              <a:t>Bran</a:t>
            </a:r>
            <a:r>
              <a:rPr lang="tr-TR" altLang="tr-TR" sz="2400" dirty="0">
                <a:solidFill>
                  <a:srgbClr val="000000"/>
                </a:solidFill>
              </a:rPr>
              <a:t> Kalesi) ilgi çeken yerler arasında yer alıyor.</a:t>
            </a:r>
            <a:endParaRPr lang="tr-TR" altLang="tr-TR" sz="2400" dirty="0"/>
          </a:p>
          <a:p>
            <a:r>
              <a:rPr lang="tr-TR" sz="2400" dirty="0"/>
              <a:t> </a:t>
            </a:r>
            <a:endParaRPr lang="tr-TR" sz="2400" dirty="0">
              <a:cs typeface="Arial" panose="020B0604020202020204" pitchFamily="34" charset="0"/>
            </a:endParaRPr>
          </a:p>
        </p:txBody>
      </p:sp>
      <p:pic>
        <p:nvPicPr>
          <p:cNvPr id="2050" name="Picture 2" descr="Transilvanya">
            <a:extLst>
              <a:ext uri="{FF2B5EF4-FFF2-40B4-BE49-F238E27FC236}">
                <a16:creationId xmlns:a16="http://schemas.microsoft.com/office/drawing/2014/main" id="{2C9CDF11-8F02-7FA8-EEDE-6913ED2DD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713167"/>
            <a:ext cx="7467600" cy="4193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A8293BB-6169-EC9B-EF2B-30291E481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4554" y="4762500"/>
            <a:ext cx="7502028" cy="421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3BFF914-F53F-5A99-C9C4-BEA2B9E33484}"/>
              </a:ext>
            </a:extLst>
          </p:cNvPr>
          <p:cNvSpPr txBox="1"/>
          <p:nvPr/>
        </p:nvSpPr>
        <p:spPr>
          <a:xfrm>
            <a:off x="3581400" y="1409700"/>
            <a:ext cx="9144000" cy="523220"/>
          </a:xfrm>
          <a:prstGeom prst="rect">
            <a:avLst/>
          </a:prstGeom>
          <a:noFill/>
        </p:spPr>
        <p:txBody>
          <a:bodyPr wrap="square">
            <a:spAutoFit/>
          </a:bodyPr>
          <a:lstStyle/>
          <a:p>
            <a:r>
              <a:rPr lang="tr-TR" sz="2800" dirty="0">
                <a:solidFill>
                  <a:srgbClr val="FF0000"/>
                </a:solidFill>
              </a:rPr>
              <a:t>RAŞNOV KALESİ</a:t>
            </a:r>
          </a:p>
        </p:txBody>
      </p:sp>
      <p:pic>
        <p:nvPicPr>
          <p:cNvPr id="4100" name="Picture 4" descr="Transilvanya">
            <a:extLst>
              <a:ext uri="{FF2B5EF4-FFF2-40B4-BE49-F238E27FC236}">
                <a16:creationId xmlns:a16="http://schemas.microsoft.com/office/drawing/2014/main" id="{B1DA051B-0FCD-3B7E-7435-29982111D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47637"/>
            <a:ext cx="16023962" cy="553307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0FEED242-9F58-CFB7-B23A-BA344DED18C0}"/>
              </a:ext>
            </a:extLst>
          </p:cNvPr>
          <p:cNvSpPr txBox="1"/>
          <p:nvPr/>
        </p:nvSpPr>
        <p:spPr>
          <a:xfrm>
            <a:off x="2438400" y="2095500"/>
            <a:ext cx="12573000"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rgbClr val="000000"/>
                </a:solidFill>
                <a:effectLst/>
                <a:latin typeface="Roboto" panose="02000000000000000000" pitchFamily="2" charset="0"/>
              </a:rPr>
              <a:t>Bran</a:t>
            </a:r>
            <a:r>
              <a:rPr kumimoji="0" lang="tr-TR" altLang="tr-TR" sz="1800" b="0" i="0" u="none" strike="noStrike" cap="none" normalizeH="0" baseline="0" dirty="0">
                <a:ln>
                  <a:noFill/>
                </a:ln>
                <a:solidFill>
                  <a:srgbClr val="000000"/>
                </a:solidFill>
                <a:effectLst/>
                <a:latin typeface="Roboto" panose="02000000000000000000" pitchFamily="2" charset="0"/>
              </a:rPr>
              <a:t> Kalesi’nin çok yakınındaki </a:t>
            </a:r>
            <a:r>
              <a:rPr kumimoji="0" lang="tr-TR" altLang="tr-TR" sz="1800" b="0" i="0" u="none" strike="noStrike" cap="none" normalizeH="0" baseline="0" dirty="0" err="1">
                <a:ln>
                  <a:noFill/>
                </a:ln>
                <a:solidFill>
                  <a:srgbClr val="000000"/>
                </a:solidFill>
                <a:effectLst/>
                <a:latin typeface="Roboto" panose="02000000000000000000" pitchFamily="2" charset="0"/>
              </a:rPr>
              <a:t>Raşnov</a:t>
            </a:r>
            <a:r>
              <a:rPr kumimoji="0" lang="tr-TR" altLang="tr-TR" sz="1800" b="0" i="0" u="none" strike="noStrike" cap="none" normalizeH="0" baseline="0" dirty="0">
                <a:ln>
                  <a:noFill/>
                </a:ln>
                <a:solidFill>
                  <a:srgbClr val="000000"/>
                </a:solidFill>
                <a:effectLst/>
                <a:latin typeface="Roboto" panose="02000000000000000000" pitchFamily="2" charset="0"/>
              </a:rPr>
              <a:t> Kalesi yüksek bir tepe üzerinde bulunmaktadır. 14. yüzyılda yapıldığı tahmin edilmektedir.  Yapılış amacı o dönemde kale civarında yaşayan halkın herhangi bir saldırı durumunda kaleye sığınmalarını sağlamak, halkı ve şehri korumaktır. Halk zor durumda kalıp kaleye sığınırsa hayatlarını devam ettirebilsin diye kale içine evler, okullar, hastane ve kilise yapılmıştır.</a:t>
            </a:r>
            <a:endParaRPr kumimoji="0" lang="tr-TR" altLang="tr-TR"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8359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627720D-80AD-A556-C5B7-F1BD6C963D95}"/>
              </a:ext>
            </a:extLst>
          </p:cNvPr>
          <p:cNvSpPr txBox="1"/>
          <p:nvPr/>
        </p:nvSpPr>
        <p:spPr>
          <a:xfrm>
            <a:off x="2590800" y="2019300"/>
            <a:ext cx="9144000" cy="523220"/>
          </a:xfrm>
          <a:prstGeom prst="rect">
            <a:avLst/>
          </a:prstGeom>
          <a:noFill/>
        </p:spPr>
        <p:txBody>
          <a:bodyPr wrap="square">
            <a:spAutoFit/>
          </a:bodyPr>
          <a:lstStyle/>
          <a:p>
            <a:r>
              <a:rPr lang="tr-TR" sz="2800" dirty="0">
                <a:solidFill>
                  <a:srgbClr val="FF0000"/>
                </a:solidFill>
              </a:rPr>
              <a:t>SALİNA TURDA TUZ MADENİ </a:t>
            </a:r>
          </a:p>
        </p:txBody>
      </p:sp>
      <p:sp>
        <p:nvSpPr>
          <p:cNvPr id="4" name="Metin kutusu 3">
            <a:extLst>
              <a:ext uri="{FF2B5EF4-FFF2-40B4-BE49-F238E27FC236}">
                <a16:creationId xmlns:a16="http://schemas.microsoft.com/office/drawing/2014/main" id="{3D4822FB-E049-733B-E5D3-127316E31992}"/>
              </a:ext>
            </a:extLst>
          </p:cNvPr>
          <p:cNvSpPr txBox="1"/>
          <p:nvPr/>
        </p:nvSpPr>
        <p:spPr>
          <a:xfrm>
            <a:off x="2133600" y="2772749"/>
            <a:ext cx="9144000" cy="923330"/>
          </a:xfrm>
          <a:prstGeom prst="rect">
            <a:avLst/>
          </a:prstGeom>
          <a:noFill/>
        </p:spPr>
        <p:txBody>
          <a:bodyPr wrap="square">
            <a:spAutoFit/>
          </a:bodyPr>
          <a:lstStyle/>
          <a:p>
            <a:r>
              <a:rPr lang="tr-TR" b="0" i="0" dirty="0" err="1">
                <a:solidFill>
                  <a:srgbClr val="000000"/>
                </a:solidFill>
                <a:effectLst/>
                <a:latin typeface="Roboto" panose="02000000000000000000" pitchFamily="2" charset="0"/>
              </a:rPr>
              <a:t>Salina</a:t>
            </a:r>
            <a:r>
              <a:rPr lang="tr-TR" b="0" i="0" dirty="0">
                <a:solidFill>
                  <a:srgbClr val="000000"/>
                </a:solidFill>
                <a:effectLst/>
                <a:latin typeface="Roboto" panose="02000000000000000000" pitchFamily="2" charset="0"/>
              </a:rPr>
              <a:t> Turda Tuz Madeni, </a:t>
            </a:r>
            <a:r>
              <a:rPr lang="tr-TR" b="0" i="0" dirty="0" err="1">
                <a:solidFill>
                  <a:srgbClr val="000000"/>
                </a:solidFill>
                <a:effectLst/>
                <a:latin typeface="Roboto" panose="02000000000000000000" pitchFamily="2" charset="0"/>
              </a:rPr>
              <a:t>Cluj’un</a:t>
            </a:r>
            <a:r>
              <a:rPr lang="tr-TR" b="0" i="0" dirty="0">
                <a:solidFill>
                  <a:srgbClr val="000000"/>
                </a:solidFill>
                <a:effectLst/>
                <a:latin typeface="Roboto" panose="02000000000000000000" pitchFamily="2" charset="0"/>
              </a:rPr>
              <a:t> </a:t>
            </a:r>
            <a:r>
              <a:rPr lang="tr-TR" b="0" i="0" dirty="0" err="1">
                <a:solidFill>
                  <a:srgbClr val="000000"/>
                </a:solidFill>
                <a:effectLst/>
                <a:latin typeface="Roboto" panose="02000000000000000000" pitchFamily="2" charset="0"/>
              </a:rPr>
              <a:t>Durgău-Valea</a:t>
            </a:r>
            <a:r>
              <a:rPr lang="tr-TR" b="0" i="0" dirty="0">
                <a:solidFill>
                  <a:srgbClr val="000000"/>
                </a:solidFill>
                <a:effectLst/>
                <a:latin typeface="Roboto" panose="02000000000000000000" pitchFamily="2" charset="0"/>
              </a:rPr>
              <a:t> </a:t>
            </a:r>
            <a:r>
              <a:rPr lang="tr-TR" b="0" i="0" dirty="0" err="1">
                <a:solidFill>
                  <a:srgbClr val="000000"/>
                </a:solidFill>
                <a:effectLst/>
                <a:latin typeface="Roboto" panose="02000000000000000000" pitchFamily="2" charset="0"/>
              </a:rPr>
              <a:t>Sărată</a:t>
            </a:r>
            <a:r>
              <a:rPr lang="tr-TR" b="0" i="0" dirty="0">
                <a:solidFill>
                  <a:srgbClr val="000000"/>
                </a:solidFill>
                <a:effectLst/>
                <a:latin typeface="Roboto" panose="02000000000000000000" pitchFamily="2" charset="0"/>
              </a:rPr>
              <a:t> bölgesinde bulunuyor. Orta Çağ’dan beri aktif olan ve yerin yaklaşık 150-200 metre altına kadar inen </a:t>
            </a:r>
            <a:r>
              <a:rPr lang="tr-TR" b="0" i="0" dirty="0" err="1">
                <a:solidFill>
                  <a:srgbClr val="000000"/>
                </a:solidFill>
                <a:effectLst/>
                <a:latin typeface="Roboto" panose="02000000000000000000" pitchFamily="2" charset="0"/>
              </a:rPr>
              <a:t>Salina</a:t>
            </a:r>
            <a:r>
              <a:rPr lang="tr-TR" b="0" i="0" dirty="0">
                <a:solidFill>
                  <a:srgbClr val="000000"/>
                </a:solidFill>
                <a:effectLst/>
                <a:latin typeface="Roboto" panose="02000000000000000000" pitchFamily="2" charset="0"/>
              </a:rPr>
              <a:t> Turda Madeni, 1992 yılında turizme açıldı.</a:t>
            </a:r>
            <a:endParaRPr lang="tr-TR" dirty="0"/>
          </a:p>
        </p:txBody>
      </p:sp>
      <p:pic>
        <p:nvPicPr>
          <p:cNvPr id="5122" name="Picture 2">
            <a:extLst>
              <a:ext uri="{FF2B5EF4-FFF2-40B4-BE49-F238E27FC236}">
                <a16:creationId xmlns:a16="http://schemas.microsoft.com/office/drawing/2014/main" id="{CDE8ECF6-5305-5DBF-0F67-1CC80B7B4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3926309"/>
            <a:ext cx="7848600" cy="523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7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9FF18AF-685C-E384-966E-EC0F5FB7FDE5}"/>
              </a:ext>
            </a:extLst>
          </p:cNvPr>
          <p:cNvSpPr txBox="1"/>
          <p:nvPr/>
        </p:nvSpPr>
        <p:spPr>
          <a:xfrm>
            <a:off x="1066800" y="1181100"/>
            <a:ext cx="15816446" cy="2308324"/>
          </a:xfrm>
          <a:prstGeom prst="rect">
            <a:avLst/>
          </a:prstGeom>
          <a:noFill/>
        </p:spPr>
        <p:txBody>
          <a:bodyPr wrap="none" rtlCol="0">
            <a:spAutoFit/>
          </a:bodyPr>
          <a:lstStyle/>
          <a:p>
            <a:r>
              <a:rPr lang="tr-TR" sz="2400" dirty="0">
                <a:solidFill>
                  <a:srgbClr val="FF0000"/>
                </a:solidFill>
              </a:rPr>
              <a:t>SEGEŞVAR (</a:t>
            </a:r>
            <a:r>
              <a:rPr lang="tr-TR" sz="2400" dirty="0" err="1">
                <a:solidFill>
                  <a:srgbClr val="FF0000"/>
                </a:solidFill>
              </a:rPr>
              <a:t>Sighişoara</a:t>
            </a:r>
            <a:r>
              <a:rPr lang="tr-TR" sz="2400" dirty="0">
                <a:solidFill>
                  <a:srgbClr val="FF0000"/>
                </a:solidFill>
              </a:rPr>
              <a:t>)</a:t>
            </a:r>
          </a:p>
          <a:p>
            <a:endParaRPr lang="tr-TR" sz="2400" dirty="0"/>
          </a:p>
          <a:p>
            <a:r>
              <a:rPr lang="tr-TR" sz="2400" dirty="0" err="1"/>
              <a:t>Segeşvar</a:t>
            </a:r>
            <a:r>
              <a:rPr lang="tr-TR" sz="2400" dirty="0"/>
              <a:t> (</a:t>
            </a:r>
            <a:r>
              <a:rPr lang="tr-TR" sz="2400" dirty="0" err="1"/>
              <a:t>Sighişoara</a:t>
            </a:r>
            <a:r>
              <a:rPr lang="tr-TR" sz="2400" dirty="0"/>
              <a:t>); </a:t>
            </a:r>
            <a:r>
              <a:rPr lang="tr-TR" sz="2400" dirty="0" err="1"/>
              <a:t>Mureș</a:t>
            </a:r>
            <a:r>
              <a:rPr lang="tr-TR" sz="2400" dirty="0"/>
              <a:t> ilinde, </a:t>
            </a:r>
            <a:r>
              <a:rPr lang="tr-TR" sz="2400" dirty="0" err="1"/>
              <a:t>Târnava</a:t>
            </a:r>
            <a:r>
              <a:rPr lang="tr-TR" sz="2400" dirty="0"/>
              <a:t> </a:t>
            </a:r>
            <a:r>
              <a:rPr lang="tr-TR" sz="2400" dirty="0" err="1"/>
              <a:t>Mare</a:t>
            </a:r>
            <a:r>
              <a:rPr lang="tr-TR" sz="2400" dirty="0"/>
              <a:t> Nehri kenarında yer alıyor. </a:t>
            </a:r>
            <a:r>
              <a:rPr lang="tr-TR" sz="2400" dirty="0" err="1"/>
              <a:t>Sighişoara</a:t>
            </a:r>
            <a:r>
              <a:rPr lang="tr-TR" sz="2400" dirty="0"/>
              <a:t> Tarihi Merkezi, UNESCO Dünya Kültür </a:t>
            </a:r>
          </a:p>
          <a:p>
            <a:r>
              <a:rPr lang="tr-TR" sz="2400" dirty="0"/>
              <a:t>Mirası listesinde bulunuyor.</a:t>
            </a:r>
          </a:p>
          <a:p>
            <a:br>
              <a:rPr lang="tr-TR" sz="2400" dirty="0"/>
            </a:br>
            <a:endParaRPr lang="tr-TR" sz="2400" dirty="0">
              <a:solidFill>
                <a:srgbClr val="FF0000"/>
              </a:solidFill>
            </a:endParaRPr>
          </a:p>
        </p:txBody>
      </p:sp>
      <p:pic>
        <p:nvPicPr>
          <p:cNvPr id="6146" name="Picture 2" descr="Transilvanya">
            <a:extLst>
              <a:ext uri="{FF2B5EF4-FFF2-40B4-BE49-F238E27FC236}">
                <a16:creationId xmlns:a16="http://schemas.microsoft.com/office/drawing/2014/main" id="{89581A39-1DF3-CE9C-A2AA-D69E7E7D2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575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641162"/>
      </p:ext>
    </p:extLst>
  </p:cSld>
  <p:clrMapOvr>
    <a:masterClrMapping/>
  </p:clrMapOvr>
</p:sld>
</file>

<file path=ppt/theme/theme1.xml><?xml version="1.0" encoding="utf-8"?>
<a:theme xmlns:a="http://schemas.openxmlformats.org/drawingml/2006/main" name="Geçmişe bakış">
  <a:themeElements>
    <a:clrScheme name="Sar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256</TotalTime>
  <Words>715</Words>
  <Application>Microsoft Office PowerPoint</Application>
  <PresentationFormat>Özel</PresentationFormat>
  <Paragraphs>58</Paragraphs>
  <Slides>12</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12</vt:i4>
      </vt:variant>
    </vt:vector>
  </HeadingPairs>
  <TitlesOfParts>
    <vt:vector size="23" baseType="lpstr">
      <vt:lpstr>IBM Plex Sans</vt:lpstr>
      <vt:lpstr>Montserrat 2 Bold</vt:lpstr>
      <vt:lpstr>Now Heavy</vt:lpstr>
      <vt:lpstr>Arial</vt:lpstr>
      <vt:lpstr>Calibri</vt:lpstr>
      <vt:lpstr>Roboto</vt:lpstr>
      <vt:lpstr>Montserrat 1</vt:lpstr>
      <vt:lpstr>Raleway Heavy</vt:lpstr>
      <vt:lpstr>Now Bold</vt:lpstr>
      <vt:lpstr>Calibri Light</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Pitch Deck Presentation Template</dc:title>
  <dc:creator>HP</dc:creator>
  <cp:lastModifiedBy>Gizem Ince</cp:lastModifiedBy>
  <cp:revision>26</cp:revision>
  <dcterms:created xsi:type="dcterms:W3CDTF">2006-08-16T00:00:00Z</dcterms:created>
  <dcterms:modified xsi:type="dcterms:W3CDTF">2025-11-01T21:59:08Z</dcterms:modified>
  <dc:identifier>DAGZixDjei4</dc:identifier>
</cp:coreProperties>
</file>